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Audiowide"/>
      <p:regular r:id="rId49"/>
    </p:embeddedFont>
    <p:embeddedFont>
      <p:font typeface="Karla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17EED4-5269-40F2-A741-00BD2B489D72}">
  <a:tblStyle styleId="{5A17EED4-5269-40F2-A741-00BD2B489D7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Audiowide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Karla-bold.fntdata"/><Relationship Id="rId50" Type="http://schemas.openxmlformats.org/officeDocument/2006/relationships/font" Target="fonts/Karla-regular.fntdata"/><Relationship Id="rId53" Type="http://schemas.openxmlformats.org/officeDocument/2006/relationships/font" Target="fonts/Karla-boldItalic.fntdata"/><Relationship Id="rId52" Type="http://schemas.openxmlformats.org/officeDocument/2006/relationships/font" Target="fonts/Karla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2" name="Google Shape;72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3" name="Google Shape;80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0" name="Google Shape;83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7" name="Google Shape;85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4" name="Google Shape;88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6" name="Google Shape;90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8" name="Google Shape;92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0" name="Google Shape;95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2" name="Google Shape;97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4" name="Google Shape;99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8" name="Google Shape;103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0" name="Google Shape;106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3" name="Google Shape;108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6" name="Google Shape;110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8" name="Google Shape;112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2" name="Google Shape;114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1" name="Google Shape;117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6" name="Google Shape;118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8" name="Google Shape;120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0" name="Google Shape;123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6" name="Google Shape;123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2" name="Google Shape;124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8" name="Google Shape;124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33f98d7eceb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33f98d7eceb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25850" y="3778500"/>
            <a:ext cx="58923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-1011050" y="-447675"/>
            <a:ext cx="5892301" cy="36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10800000">
            <a:off x="4261050" y="1962150"/>
            <a:ext cx="5892301" cy="36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1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1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1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1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1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1"/>
          <p:cNvPicPr preferRelativeResize="0"/>
          <p:nvPr/>
        </p:nvPicPr>
        <p:blipFill rotWithShape="1">
          <a:blip r:embed="rId3">
            <a:alphaModFix amt="75000"/>
          </a:blip>
          <a:srcRect b="0" l="24087" r="0" t="19903"/>
          <a:stretch/>
        </p:blipFill>
        <p:spPr>
          <a:xfrm>
            <a:off x="-104775" y="-85500"/>
            <a:ext cx="3714749" cy="24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1"/>
          <p:cNvPicPr preferRelativeResize="0"/>
          <p:nvPr/>
        </p:nvPicPr>
        <p:blipFill rotWithShape="1">
          <a:blip r:embed="rId3">
            <a:alphaModFix amt="75000"/>
          </a:blip>
          <a:srcRect b="0" l="22039" r="0" t="14089"/>
          <a:stretch/>
        </p:blipFill>
        <p:spPr>
          <a:xfrm rot="-10799995">
            <a:off x="5705475" y="2752926"/>
            <a:ext cx="3629025" cy="247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9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2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2"/>
          <p:cNvSpPr txBox="1"/>
          <p:nvPr>
            <p:ph type="title"/>
          </p:nvPr>
        </p:nvSpPr>
        <p:spPr>
          <a:xfrm>
            <a:off x="867750" y="3269200"/>
            <a:ext cx="1841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6" name="Google Shape;146;p12"/>
          <p:cNvSpPr txBox="1"/>
          <p:nvPr>
            <p:ph idx="1" type="subTitle"/>
          </p:nvPr>
        </p:nvSpPr>
        <p:spPr>
          <a:xfrm>
            <a:off x="867750" y="3500976"/>
            <a:ext cx="1841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2"/>
          <p:cNvSpPr txBox="1"/>
          <p:nvPr>
            <p:ph idx="2" type="title"/>
          </p:nvPr>
        </p:nvSpPr>
        <p:spPr>
          <a:xfrm>
            <a:off x="3651596" y="3269200"/>
            <a:ext cx="1841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8" name="Google Shape;148;p12"/>
          <p:cNvSpPr txBox="1"/>
          <p:nvPr>
            <p:ph idx="3" type="subTitle"/>
          </p:nvPr>
        </p:nvSpPr>
        <p:spPr>
          <a:xfrm>
            <a:off x="3651596" y="3500976"/>
            <a:ext cx="1841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2"/>
          <p:cNvSpPr txBox="1"/>
          <p:nvPr>
            <p:ph idx="4" type="title"/>
          </p:nvPr>
        </p:nvSpPr>
        <p:spPr>
          <a:xfrm>
            <a:off x="6434843" y="3269200"/>
            <a:ext cx="1841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0" name="Google Shape;150;p12"/>
          <p:cNvSpPr txBox="1"/>
          <p:nvPr>
            <p:ph idx="5" type="subTitle"/>
          </p:nvPr>
        </p:nvSpPr>
        <p:spPr>
          <a:xfrm>
            <a:off x="6434843" y="3500976"/>
            <a:ext cx="1841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2"/>
          <p:cNvSpPr txBox="1"/>
          <p:nvPr>
            <p:ph idx="6" type="title"/>
          </p:nvPr>
        </p:nvSpPr>
        <p:spPr>
          <a:xfrm>
            <a:off x="1316850" y="1989375"/>
            <a:ext cx="943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2" name="Google Shape;152;p12"/>
          <p:cNvSpPr txBox="1"/>
          <p:nvPr>
            <p:ph idx="7" type="title"/>
          </p:nvPr>
        </p:nvSpPr>
        <p:spPr>
          <a:xfrm>
            <a:off x="4100400" y="1989375"/>
            <a:ext cx="943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3" name="Google Shape;153;p12"/>
          <p:cNvSpPr txBox="1"/>
          <p:nvPr>
            <p:ph idx="8" type="title"/>
          </p:nvPr>
        </p:nvSpPr>
        <p:spPr>
          <a:xfrm>
            <a:off x="6883943" y="1989375"/>
            <a:ext cx="943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4" name="Google Shape;154;p12"/>
          <p:cNvSpPr txBox="1"/>
          <p:nvPr>
            <p:ph idx="9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5" name="Google Shape;155;p12"/>
          <p:cNvPicPr preferRelativeResize="0"/>
          <p:nvPr/>
        </p:nvPicPr>
        <p:blipFill rotWithShape="1">
          <a:blip r:embed="rId3">
            <a:alphaModFix amt="75000"/>
          </a:blip>
          <a:srcRect b="0" l="23312" r="0" t="17389"/>
          <a:stretch/>
        </p:blipFill>
        <p:spPr>
          <a:xfrm rot="5400000">
            <a:off x="5724725" y="522874"/>
            <a:ext cx="4342200" cy="28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2"/>
          <p:cNvPicPr preferRelativeResize="0"/>
          <p:nvPr/>
        </p:nvPicPr>
        <p:blipFill rotWithShape="1">
          <a:blip r:embed="rId3">
            <a:alphaModFix amt="75000"/>
          </a:blip>
          <a:srcRect b="0" l="21488" r="0" t="20407"/>
          <a:stretch/>
        </p:blipFill>
        <p:spPr>
          <a:xfrm rot="-5399996">
            <a:off x="-852549" y="1514479"/>
            <a:ext cx="4529198" cy="284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3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3"/>
          <p:cNvSpPr txBox="1"/>
          <p:nvPr>
            <p:ph type="title"/>
          </p:nvPr>
        </p:nvSpPr>
        <p:spPr>
          <a:xfrm>
            <a:off x="4491888" y="1682463"/>
            <a:ext cx="33123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7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13"/>
          <p:cNvSpPr txBox="1"/>
          <p:nvPr>
            <p:ph idx="1" type="subTitle"/>
          </p:nvPr>
        </p:nvSpPr>
        <p:spPr>
          <a:xfrm>
            <a:off x="4491888" y="2851113"/>
            <a:ext cx="33123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13"/>
          <p:cNvSpPr txBox="1"/>
          <p:nvPr>
            <p:ph idx="2" type="title"/>
          </p:nvPr>
        </p:nvSpPr>
        <p:spPr>
          <a:xfrm>
            <a:off x="1931113" y="1872250"/>
            <a:ext cx="17289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165" name="Google Shape;165;p13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-1015800" y="-419100"/>
            <a:ext cx="6190054" cy="38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3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10800000">
            <a:off x="4352926" y="1967775"/>
            <a:ext cx="5790899" cy="35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4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4"/>
          <p:cNvSpPr txBox="1"/>
          <p:nvPr>
            <p:ph idx="1" type="body"/>
          </p:nvPr>
        </p:nvSpPr>
        <p:spPr>
          <a:xfrm>
            <a:off x="720000" y="11684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pic>
        <p:nvPicPr>
          <p:cNvPr id="173" name="Google Shape;173;p14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-825300" y="-371475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4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10800000">
            <a:off x="5048253" y="23982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4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5"/>
          <p:cNvPicPr preferRelativeResize="0"/>
          <p:nvPr/>
        </p:nvPicPr>
        <p:blipFill rotWithShape="1">
          <a:blip r:embed="rId2">
            <a:alphaModFix amt="75000"/>
          </a:blip>
          <a:srcRect b="0" l="17266" r="0" t="16652"/>
          <a:stretch/>
        </p:blipFill>
        <p:spPr>
          <a:xfrm rot="10800000">
            <a:off x="4688049" y="2278552"/>
            <a:ext cx="4684549" cy="29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/>
          <p:cNvPicPr preferRelativeResize="0"/>
          <p:nvPr/>
        </p:nvPicPr>
        <p:blipFill rotWithShape="1">
          <a:blip r:embed="rId2">
            <a:alphaModFix amt="75000"/>
          </a:blip>
          <a:srcRect b="0" l="16618" r="0" t="14667"/>
          <a:stretch/>
        </p:blipFill>
        <p:spPr>
          <a:xfrm rot="4">
            <a:off x="-57150" y="-190497"/>
            <a:ext cx="4810127" cy="304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 rotWithShape="1">
          <a:blip r:embed="rId3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5"/>
          <p:cNvSpPr txBox="1"/>
          <p:nvPr>
            <p:ph type="title"/>
          </p:nvPr>
        </p:nvSpPr>
        <p:spPr>
          <a:xfrm>
            <a:off x="720000" y="540000"/>
            <a:ext cx="770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15"/>
          <p:cNvSpPr txBox="1"/>
          <p:nvPr>
            <p:ph idx="1" type="subTitle"/>
          </p:nvPr>
        </p:nvSpPr>
        <p:spPr>
          <a:xfrm>
            <a:off x="1605775" y="3703499"/>
            <a:ext cx="28467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5"/>
          <p:cNvSpPr txBox="1"/>
          <p:nvPr>
            <p:ph idx="2" type="subTitle"/>
          </p:nvPr>
        </p:nvSpPr>
        <p:spPr>
          <a:xfrm>
            <a:off x="4688050" y="3703499"/>
            <a:ext cx="28467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5"/>
          <p:cNvSpPr txBox="1"/>
          <p:nvPr>
            <p:ph idx="3" type="subTitle"/>
          </p:nvPr>
        </p:nvSpPr>
        <p:spPr>
          <a:xfrm>
            <a:off x="1605779" y="3328943"/>
            <a:ext cx="284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7" name="Google Shape;187;p15"/>
          <p:cNvSpPr txBox="1"/>
          <p:nvPr>
            <p:ph idx="4" type="subTitle"/>
          </p:nvPr>
        </p:nvSpPr>
        <p:spPr>
          <a:xfrm>
            <a:off x="4688055" y="3328943"/>
            <a:ext cx="284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6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6"/>
          <p:cNvSpPr txBox="1"/>
          <p:nvPr>
            <p:ph type="title"/>
          </p:nvPr>
        </p:nvSpPr>
        <p:spPr>
          <a:xfrm>
            <a:off x="2005350" y="1506750"/>
            <a:ext cx="51333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194" name="Google Shape;194;p16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5400000">
            <a:off x="4270575" y="37800"/>
            <a:ext cx="6816287" cy="422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6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-5399997">
            <a:off x="-1890149" y="942974"/>
            <a:ext cx="6692275" cy="41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7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7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7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7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7"/>
          <p:cNvSpPr txBox="1"/>
          <p:nvPr>
            <p:ph type="title"/>
          </p:nvPr>
        </p:nvSpPr>
        <p:spPr>
          <a:xfrm rot="300">
            <a:off x="720000" y="3295650"/>
            <a:ext cx="3433500" cy="12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8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8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8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8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8"/>
          <p:cNvSpPr txBox="1"/>
          <p:nvPr>
            <p:ph hasCustomPrompt="1" type="title"/>
          </p:nvPr>
        </p:nvSpPr>
        <p:spPr>
          <a:xfrm rot="186">
            <a:off x="977225" y="1686338"/>
            <a:ext cx="5538000" cy="12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8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8"/>
          <p:cNvSpPr txBox="1"/>
          <p:nvPr>
            <p:ph idx="1" type="subTitle"/>
          </p:nvPr>
        </p:nvSpPr>
        <p:spPr>
          <a:xfrm>
            <a:off x="977225" y="2821638"/>
            <a:ext cx="55380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9" name="Google Shape;209;p18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6015032">
            <a:off x="3802652" y="445901"/>
            <a:ext cx="7113000" cy="44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8"/>
          <p:cNvPicPr preferRelativeResize="0"/>
          <p:nvPr/>
        </p:nvPicPr>
        <p:blipFill rotWithShape="1">
          <a:blip r:embed="rId3">
            <a:alphaModFix amt="75000"/>
          </a:blip>
          <a:srcRect b="0" l="-60" r="0" t="537"/>
          <a:stretch/>
        </p:blipFill>
        <p:spPr>
          <a:xfrm rot="-5399997">
            <a:off x="-1590800" y="1404054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0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0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0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0"/>
          <p:cNvSpPr txBox="1"/>
          <p:nvPr>
            <p:ph type="title"/>
          </p:nvPr>
        </p:nvSpPr>
        <p:spPr>
          <a:xfrm>
            <a:off x="1486024" y="3068248"/>
            <a:ext cx="617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20"/>
          <p:cNvSpPr txBox="1"/>
          <p:nvPr>
            <p:ph idx="1" type="subTitle"/>
          </p:nvPr>
        </p:nvSpPr>
        <p:spPr>
          <a:xfrm>
            <a:off x="1485800" y="1628863"/>
            <a:ext cx="6172200" cy="14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9" name="Google Shape;219;p20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-1436100" y="-758750"/>
            <a:ext cx="6816174" cy="422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0"/>
          <p:cNvPicPr preferRelativeResize="0"/>
          <p:nvPr/>
        </p:nvPicPr>
        <p:blipFill rotWithShape="1">
          <a:blip r:embed="rId3">
            <a:alphaModFix amt="75000"/>
          </a:blip>
          <a:srcRect b="0" l="-60" r="0" t="537"/>
          <a:stretch/>
        </p:blipFill>
        <p:spPr>
          <a:xfrm rot="-10799997">
            <a:off x="4648077" y="1876429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713224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713224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2" type="title"/>
          </p:nvPr>
        </p:nvSpPr>
        <p:spPr>
          <a:xfrm>
            <a:off x="713224" y="36804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" name="Google Shape;25;p3"/>
          <p:cNvSpPr txBox="1"/>
          <p:nvPr>
            <p:ph idx="3" type="subTitle"/>
          </p:nvPr>
        </p:nvSpPr>
        <p:spPr>
          <a:xfrm>
            <a:off x="713224" y="411461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4" type="title"/>
          </p:nvPr>
        </p:nvSpPr>
        <p:spPr>
          <a:xfrm>
            <a:off x="3419251" y="36804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" name="Google Shape;27;p3"/>
          <p:cNvSpPr txBox="1"/>
          <p:nvPr>
            <p:ph idx="5" type="subTitle"/>
          </p:nvPr>
        </p:nvSpPr>
        <p:spPr>
          <a:xfrm>
            <a:off x="3419251" y="411461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6" type="title"/>
          </p:nvPr>
        </p:nvSpPr>
        <p:spPr>
          <a:xfrm>
            <a:off x="3419251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" name="Google Shape;29;p3"/>
          <p:cNvSpPr txBox="1"/>
          <p:nvPr>
            <p:ph idx="7" type="subTitle"/>
          </p:nvPr>
        </p:nvSpPr>
        <p:spPr>
          <a:xfrm>
            <a:off x="3419251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8" type="title"/>
          </p:nvPr>
        </p:nvSpPr>
        <p:spPr>
          <a:xfrm>
            <a:off x="1415374" y="134477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p3"/>
          <p:cNvSpPr txBox="1"/>
          <p:nvPr>
            <p:ph idx="9" type="title"/>
          </p:nvPr>
        </p:nvSpPr>
        <p:spPr>
          <a:xfrm>
            <a:off x="4121401" y="319002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" name="Google Shape;32;p3"/>
          <p:cNvSpPr txBox="1"/>
          <p:nvPr>
            <p:ph idx="13" type="title"/>
          </p:nvPr>
        </p:nvSpPr>
        <p:spPr>
          <a:xfrm>
            <a:off x="1415374" y="319002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" name="Google Shape;33;p3"/>
          <p:cNvSpPr txBox="1"/>
          <p:nvPr>
            <p:ph idx="14" type="title"/>
          </p:nvPr>
        </p:nvSpPr>
        <p:spPr>
          <a:xfrm>
            <a:off x="4121401" y="134477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" name="Google Shape;34;p3"/>
          <p:cNvSpPr txBox="1"/>
          <p:nvPr>
            <p:ph idx="15" type="title"/>
          </p:nvPr>
        </p:nvSpPr>
        <p:spPr>
          <a:xfrm>
            <a:off x="6125276" y="36804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" name="Google Shape;35;p3"/>
          <p:cNvSpPr txBox="1"/>
          <p:nvPr>
            <p:ph idx="16" type="subTitle"/>
          </p:nvPr>
        </p:nvSpPr>
        <p:spPr>
          <a:xfrm>
            <a:off x="6125276" y="411461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17" type="title"/>
          </p:nvPr>
        </p:nvSpPr>
        <p:spPr>
          <a:xfrm>
            <a:off x="6125276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" name="Google Shape;37;p3"/>
          <p:cNvSpPr txBox="1"/>
          <p:nvPr>
            <p:ph idx="18" type="subTitle"/>
          </p:nvPr>
        </p:nvSpPr>
        <p:spPr>
          <a:xfrm>
            <a:off x="6125276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9" type="title"/>
          </p:nvPr>
        </p:nvSpPr>
        <p:spPr>
          <a:xfrm>
            <a:off x="6827426" y="319002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3"/>
          <p:cNvSpPr txBox="1"/>
          <p:nvPr>
            <p:ph idx="20" type="title"/>
          </p:nvPr>
        </p:nvSpPr>
        <p:spPr>
          <a:xfrm>
            <a:off x="6827426" y="134477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40" name="Google Shape;40;p3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-5400000">
            <a:off x="-1377750" y="2269750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3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5400000">
            <a:off x="5366340" y="829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"/>
          <p:cNvSpPr txBox="1"/>
          <p:nvPr>
            <p:ph idx="21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2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1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1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1"/>
          <p:cNvSpPr txBox="1"/>
          <p:nvPr>
            <p:ph type="title"/>
          </p:nvPr>
        </p:nvSpPr>
        <p:spPr>
          <a:xfrm>
            <a:off x="964750" y="1536350"/>
            <a:ext cx="29475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21"/>
          <p:cNvSpPr txBox="1"/>
          <p:nvPr>
            <p:ph idx="1" type="subTitle"/>
          </p:nvPr>
        </p:nvSpPr>
        <p:spPr>
          <a:xfrm rot="350">
            <a:off x="964550" y="2381675"/>
            <a:ext cx="29475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8" name="Google Shape;228;p21"/>
          <p:cNvPicPr preferRelativeResize="0"/>
          <p:nvPr/>
        </p:nvPicPr>
        <p:blipFill rotWithShape="1">
          <a:blip r:embed="rId3">
            <a:alphaModFix amt="75000"/>
          </a:blip>
          <a:srcRect b="0" l="20571" r="0" t="8874"/>
          <a:stretch/>
        </p:blipFill>
        <p:spPr>
          <a:xfrm rot="10800000">
            <a:off x="4713096" y="1967777"/>
            <a:ext cx="4497577" cy="319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1"/>
          <p:cNvPicPr preferRelativeResize="0"/>
          <p:nvPr/>
        </p:nvPicPr>
        <p:blipFill rotWithShape="1">
          <a:blip r:embed="rId3">
            <a:alphaModFix amt="75000"/>
          </a:blip>
          <a:srcRect b="0" l="20886" r="0" t="8231"/>
          <a:stretch/>
        </p:blipFill>
        <p:spPr>
          <a:xfrm rot="4">
            <a:off x="-66675" y="-190497"/>
            <a:ext cx="4563850" cy="3277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2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2"/>
          <p:cNvSpPr txBox="1"/>
          <p:nvPr>
            <p:ph idx="1" type="body"/>
          </p:nvPr>
        </p:nvSpPr>
        <p:spPr>
          <a:xfrm>
            <a:off x="713225" y="1475125"/>
            <a:ext cx="7717500" cy="31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" name="Google Shape;236;p22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37" name="Google Shape;237;p22"/>
          <p:cNvPicPr preferRelativeResize="0"/>
          <p:nvPr/>
        </p:nvPicPr>
        <p:blipFill rotWithShape="1">
          <a:blip r:embed="rId3">
            <a:alphaModFix amt="75000"/>
          </a:blip>
          <a:srcRect b="73705" l="-60" r="0" t="535"/>
          <a:stretch/>
        </p:blipFill>
        <p:spPr>
          <a:xfrm rot="5400003">
            <a:off x="-2495438" y="2110890"/>
            <a:ext cx="5461376" cy="870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 rotWithShape="1">
          <a:blip r:embed="rId3">
            <a:alphaModFix amt="75000"/>
          </a:blip>
          <a:srcRect b="73705" l="-60" r="0" t="535"/>
          <a:stretch/>
        </p:blipFill>
        <p:spPr>
          <a:xfrm rot="-5399997">
            <a:off x="6178013" y="2110891"/>
            <a:ext cx="5461376" cy="87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3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3"/>
          <p:cNvSpPr txBox="1"/>
          <p:nvPr>
            <p:ph type="title"/>
          </p:nvPr>
        </p:nvSpPr>
        <p:spPr>
          <a:xfrm>
            <a:off x="721575" y="5407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45" name="Google Shape;245;p23"/>
          <p:cNvPicPr preferRelativeResize="0"/>
          <p:nvPr/>
        </p:nvPicPr>
        <p:blipFill rotWithShape="1">
          <a:blip r:embed="rId3">
            <a:alphaModFix amt="75000"/>
          </a:blip>
          <a:srcRect b="0" l="26204" r="0" t="0"/>
          <a:stretch/>
        </p:blipFill>
        <p:spPr>
          <a:xfrm rot="-5400000">
            <a:off x="-785911" y="1937192"/>
            <a:ext cx="3611223" cy="30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 rotWithShape="1">
          <a:blip r:embed="rId3">
            <a:alphaModFix amt="75000"/>
          </a:blip>
          <a:srcRect b="0" l="26335" r="0" t="537"/>
          <a:stretch/>
        </p:blipFill>
        <p:spPr>
          <a:xfrm rot="5400005">
            <a:off x="6372987" y="109689"/>
            <a:ext cx="3429100" cy="2866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4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4"/>
          <p:cNvSpPr txBox="1"/>
          <p:nvPr>
            <p:ph type="ctrTitle"/>
          </p:nvPr>
        </p:nvSpPr>
        <p:spPr>
          <a:xfrm>
            <a:off x="2243613" y="573100"/>
            <a:ext cx="46617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3" name="Google Shape;253;p24"/>
          <p:cNvSpPr txBox="1"/>
          <p:nvPr>
            <p:ph idx="1" type="subTitle"/>
          </p:nvPr>
        </p:nvSpPr>
        <p:spPr>
          <a:xfrm>
            <a:off x="2243625" y="1723300"/>
            <a:ext cx="46617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24"/>
          <p:cNvSpPr txBox="1"/>
          <p:nvPr/>
        </p:nvSpPr>
        <p:spPr>
          <a:xfrm>
            <a:off x="2072100" y="4182850"/>
            <a:ext cx="4999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/>
              </a:rPr>
              <a:t>Slidesgo</a:t>
            </a: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, and includes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/>
              </a:rPr>
              <a:t>Flaticon</a:t>
            </a: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and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/>
              </a:rPr>
              <a:t>Freepik</a:t>
            </a:r>
            <a:endParaRPr b="1" i="0" sz="12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55" name="Google Shape;255;p24"/>
          <p:cNvPicPr preferRelativeResize="0"/>
          <p:nvPr/>
        </p:nvPicPr>
        <p:blipFill rotWithShape="1">
          <a:blip r:embed="rId6">
            <a:alphaModFix amt="75000"/>
          </a:blip>
          <a:srcRect b="0" l="18320" r="0" t="0"/>
          <a:stretch/>
        </p:blipFill>
        <p:spPr>
          <a:xfrm rot="5400000">
            <a:off x="5077976" y="347474"/>
            <a:ext cx="5076823" cy="38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 rotWithShape="1">
          <a:blip r:embed="rId6">
            <a:alphaModFix amt="75000"/>
          </a:blip>
          <a:srcRect b="0" l="14258" r="0" t="537"/>
          <a:stretch/>
        </p:blipFill>
        <p:spPr>
          <a:xfrm rot="-5399997">
            <a:off x="-1076912" y="756716"/>
            <a:ext cx="5372099" cy="3858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8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5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25"/>
          <p:cNvPicPr preferRelativeResize="0"/>
          <p:nvPr/>
        </p:nvPicPr>
        <p:blipFill rotWithShape="1">
          <a:blip r:embed="rId3">
            <a:alphaModFix amt="75000"/>
          </a:blip>
          <a:srcRect b="0" l="23664" r="0" t="13299"/>
          <a:stretch/>
        </p:blipFill>
        <p:spPr>
          <a:xfrm>
            <a:off x="9525" y="-1562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 rotWithShape="1">
          <a:blip r:embed="rId3">
            <a:alphaModFix amt="75000"/>
          </a:blip>
          <a:srcRect b="0" l="21333" r="0" t="3882"/>
          <a:stretch/>
        </p:blipFill>
        <p:spPr>
          <a:xfrm rot="-10799995">
            <a:off x="5739700" y="26037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6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 amt="75000"/>
          </a:blip>
          <a:srcRect b="0" l="20356" r="0" t="0"/>
          <a:stretch/>
        </p:blipFill>
        <p:spPr>
          <a:xfrm rot="5400000">
            <a:off x="4631025" y="510125"/>
            <a:ext cx="5524500" cy="4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 rotWithShape="1">
          <a:blip r:embed="rId3">
            <a:alphaModFix amt="75000"/>
          </a:blip>
          <a:srcRect b="0" l="16645" r="0" t="537"/>
          <a:stretch/>
        </p:blipFill>
        <p:spPr>
          <a:xfrm rot="-5399997">
            <a:off x="-1058539" y="294014"/>
            <a:ext cx="5654502" cy="4177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4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 txBox="1"/>
          <p:nvPr>
            <p:ph type="title"/>
          </p:nvPr>
        </p:nvSpPr>
        <p:spPr>
          <a:xfrm rot="-1114">
            <a:off x="726775" y="2183450"/>
            <a:ext cx="27783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" name="Google Shape;47;p4"/>
          <p:cNvSpPr txBox="1"/>
          <p:nvPr>
            <p:ph idx="1" type="subTitle"/>
          </p:nvPr>
        </p:nvSpPr>
        <p:spPr>
          <a:xfrm rot="371">
            <a:off x="726775" y="2991552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2" type="title"/>
          </p:nvPr>
        </p:nvSpPr>
        <p:spPr>
          <a:xfrm>
            <a:off x="3189587" y="3304275"/>
            <a:ext cx="27783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" name="Google Shape;49;p4"/>
          <p:cNvSpPr txBox="1"/>
          <p:nvPr>
            <p:ph idx="3" type="subTitle"/>
          </p:nvPr>
        </p:nvSpPr>
        <p:spPr>
          <a:xfrm>
            <a:off x="3189587" y="4114925"/>
            <a:ext cx="27783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"/>
          <p:cNvSpPr txBox="1"/>
          <p:nvPr>
            <p:ph idx="4" type="title"/>
          </p:nvPr>
        </p:nvSpPr>
        <p:spPr>
          <a:xfrm>
            <a:off x="5652399" y="2182150"/>
            <a:ext cx="27783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" name="Google Shape;51;p4"/>
          <p:cNvSpPr txBox="1"/>
          <p:nvPr>
            <p:ph idx="5" type="subTitle"/>
          </p:nvPr>
        </p:nvSpPr>
        <p:spPr>
          <a:xfrm>
            <a:off x="5652399" y="2991875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4"/>
          <p:cNvPicPr preferRelativeResize="0"/>
          <p:nvPr/>
        </p:nvPicPr>
        <p:blipFill rotWithShape="1">
          <a:blip r:embed="rId3">
            <a:alphaModFix amt="75000"/>
          </a:blip>
          <a:srcRect b="0" l="16597" r="0" t="23395"/>
          <a:stretch/>
        </p:blipFill>
        <p:spPr>
          <a:xfrm rot="-5400000">
            <a:off x="-1349762" y="941737"/>
            <a:ext cx="5684874" cy="323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4"/>
          <p:cNvPicPr preferRelativeResize="0"/>
          <p:nvPr/>
        </p:nvPicPr>
        <p:blipFill rotWithShape="1">
          <a:blip r:embed="rId3">
            <a:alphaModFix amt="75000"/>
          </a:blip>
          <a:srcRect b="0" l="23059" r="0" t="16268"/>
          <a:stretch/>
        </p:blipFill>
        <p:spPr>
          <a:xfrm rot="5400004">
            <a:off x="5600637" y="400113"/>
            <a:ext cx="4438774" cy="299084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4"/>
          <p:cNvSpPr txBox="1"/>
          <p:nvPr>
            <p:ph idx="6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"/>
          <p:cNvSpPr txBox="1"/>
          <p:nvPr>
            <p:ph type="title"/>
          </p:nvPr>
        </p:nvSpPr>
        <p:spPr>
          <a:xfrm>
            <a:off x="1600200" y="1345325"/>
            <a:ext cx="59436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" name="Google Shape;63;p5"/>
          <p:cNvSpPr txBox="1"/>
          <p:nvPr>
            <p:ph idx="1" type="subTitle"/>
          </p:nvPr>
        </p:nvSpPr>
        <p:spPr>
          <a:xfrm>
            <a:off x="1600200" y="1576824"/>
            <a:ext cx="5943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2" type="title"/>
          </p:nvPr>
        </p:nvSpPr>
        <p:spPr>
          <a:xfrm>
            <a:off x="1600200" y="2491787"/>
            <a:ext cx="59436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5" name="Google Shape;65;p5"/>
          <p:cNvSpPr txBox="1"/>
          <p:nvPr>
            <p:ph idx="3" type="subTitle"/>
          </p:nvPr>
        </p:nvSpPr>
        <p:spPr>
          <a:xfrm>
            <a:off x="1600200" y="2721226"/>
            <a:ext cx="59436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"/>
          <p:cNvSpPr txBox="1"/>
          <p:nvPr>
            <p:ph idx="4" type="title"/>
          </p:nvPr>
        </p:nvSpPr>
        <p:spPr>
          <a:xfrm>
            <a:off x="1593425" y="3636142"/>
            <a:ext cx="59436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7" name="Google Shape;67;p5"/>
          <p:cNvSpPr txBox="1"/>
          <p:nvPr>
            <p:ph idx="5" type="subTitle"/>
          </p:nvPr>
        </p:nvSpPr>
        <p:spPr>
          <a:xfrm>
            <a:off x="1593425" y="3867801"/>
            <a:ext cx="5943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8" name="Google Shape;68;p5"/>
          <p:cNvPicPr preferRelativeResize="0"/>
          <p:nvPr/>
        </p:nvPicPr>
        <p:blipFill rotWithShape="1">
          <a:blip r:embed="rId3">
            <a:alphaModFix amt="75000"/>
          </a:blip>
          <a:srcRect b="66797" l="-60" r="0" t="535"/>
          <a:stretch/>
        </p:blipFill>
        <p:spPr>
          <a:xfrm rot="-5399997">
            <a:off x="5922077" y="1921653"/>
            <a:ext cx="5772273" cy="1166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5"/>
          <p:cNvPicPr preferRelativeResize="0"/>
          <p:nvPr/>
        </p:nvPicPr>
        <p:blipFill rotWithShape="1">
          <a:blip r:embed="rId3">
            <a:alphaModFix amt="75000"/>
          </a:blip>
          <a:srcRect b="66797" l="-60" r="0" t="535"/>
          <a:stretch/>
        </p:blipFill>
        <p:spPr>
          <a:xfrm rot="5400003">
            <a:off x="-2553948" y="1988316"/>
            <a:ext cx="5772273" cy="116687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"/>
          <p:cNvSpPr txBox="1"/>
          <p:nvPr>
            <p:ph idx="6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6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6"/>
          <p:cNvSpPr txBox="1"/>
          <p:nvPr>
            <p:ph type="title"/>
          </p:nvPr>
        </p:nvSpPr>
        <p:spPr>
          <a:xfrm>
            <a:off x="970400" y="1168075"/>
            <a:ext cx="31338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7" name="Google Shape;77;p6"/>
          <p:cNvSpPr txBox="1"/>
          <p:nvPr>
            <p:ph idx="1" type="subTitle"/>
          </p:nvPr>
        </p:nvSpPr>
        <p:spPr>
          <a:xfrm>
            <a:off x="970400" y="3167250"/>
            <a:ext cx="31338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8" name="Google Shape;78;p6"/>
          <p:cNvPicPr preferRelativeResize="0"/>
          <p:nvPr/>
        </p:nvPicPr>
        <p:blipFill rotWithShape="1">
          <a:blip r:embed="rId3">
            <a:alphaModFix amt="75000"/>
          </a:blip>
          <a:srcRect b="0" l="19106" r="0" t="4942"/>
          <a:stretch/>
        </p:blipFill>
        <p:spPr>
          <a:xfrm rot="-5400000">
            <a:off x="-727588" y="1263239"/>
            <a:ext cx="4580326" cy="333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7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7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7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"/>
          <p:cNvSpPr txBox="1"/>
          <p:nvPr>
            <p:ph type="title"/>
          </p:nvPr>
        </p:nvSpPr>
        <p:spPr>
          <a:xfrm>
            <a:off x="4381506" y="887025"/>
            <a:ext cx="40386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7"/>
          <p:cNvSpPr txBox="1"/>
          <p:nvPr>
            <p:ph idx="1" type="body"/>
          </p:nvPr>
        </p:nvSpPr>
        <p:spPr>
          <a:xfrm>
            <a:off x="4381500" y="1843575"/>
            <a:ext cx="4038600" cy="24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pic>
        <p:nvPicPr>
          <p:cNvPr id="86" name="Google Shape;86;p7"/>
          <p:cNvPicPr preferRelativeResize="0"/>
          <p:nvPr/>
        </p:nvPicPr>
        <p:blipFill rotWithShape="1">
          <a:blip r:embed="rId3">
            <a:alphaModFix amt="75000"/>
          </a:blip>
          <a:srcRect b="0" l="24155" r="0" t="16302"/>
          <a:stretch/>
        </p:blipFill>
        <p:spPr>
          <a:xfrm rot="5400000">
            <a:off x="5767588" y="527636"/>
            <a:ext cx="4294574" cy="293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8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8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8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8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8"/>
          <p:cNvSpPr txBox="1"/>
          <p:nvPr>
            <p:ph idx="1" type="body"/>
          </p:nvPr>
        </p:nvSpPr>
        <p:spPr>
          <a:xfrm>
            <a:off x="720000" y="1456400"/>
            <a:ext cx="7704000" cy="25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b="1"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8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5400000">
            <a:off x="5369415" y="-442041"/>
            <a:ext cx="5662423" cy="350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 rotWithShape="1">
          <a:blip r:embed="rId3">
            <a:alphaModFix amt="75000"/>
          </a:blip>
          <a:srcRect b="0" l="-60" r="0" t="537"/>
          <a:stretch/>
        </p:blipFill>
        <p:spPr>
          <a:xfrm rot="-5399997">
            <a:off x="-1828923" y="1781179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9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9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9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9"/>
          <p:cNvSpPr txBox="1"/>
          <p:nvPr>
            <p:ph type="title"/>
          </p:nvPr>
        </p:nvSpPr>
        <p:spPr>
          <a:xfrm>
            <a:off x="720000" y="1748246"/>
            <a:ext cx="24231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9"/>
          <p:cNvSpPr txBox="1"/>
          <p:nvPr>
            <p:ph idx="1" type="subTitle"/>
          </p:nvPr>
        </p:nvSpPr>
        <p:spPr>
          <a:xfrm>
            <a:off x="720204" y="2019748"/>
            <a:ext cx="242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9"/>
          <p:cNvSpPr txBox="1"/>
          <p:nvPr>
            <p:ph idx="2" type="title"/>
          </p:nvPr>
        </p:nvSpPr>
        <p:spPr>
          <a:xfrm>
            <a:off x="3368276" y="1748246"/>
            <a:ext cx="24231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4" name="Google Shape;104;p9"/>
          <p:cNvSpPr txBox="1"/>
          <p:nvPr>
            <p:ph idx="3" type="subTitle"/>
          </p:nvPr>
        </p:nvSpPr>
        <p:spPr>
          <a:xfrm>
            <a:off x="3368275" y="2019748"/>
            <a:ext cx="242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9"/>
          <p:cNvSpPr txBox="1"/>
          <p:nvPr>
            <p:ph idx="4" type="title"/>
          </p:nvPr>
        </p:nvSpPr>
        <p:spPr>
          <a:xfrm>
            <a:off x="720204" y="3237376"/>
            <a:ext cx="24231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6" name="Google Shape;106;p9"/>
          <p:cNvSpPr txBox="1"/>
          <p:nvPr>
            <p:ph idx="5" type="subTitle"/>
          </p:nvPr>
        </p:nvSpPr>
        <p:spPr>
          <a:xfrm>
            <a:off x="720204" y="3509446"/>
            <a:ext cx="242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9"/>
          <p:cNvSpPr txBox="1"/>
          <p:nvPr>
            <p:ph idx="6" type="title"/>
          </p:nvPr>
        </p:nvSpPr>
        <p:spPr>
          <a:xfrm>
            <a:off x="3368276" y="3237376"/>
            <a:ext cx="24231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8" name="Google Shape;108;p9"/>
          <p:cNvSpPr txBox="1"/>
          <p:nvPr>
            <p:ph idx="7" type="subTitle"/>
          </p:nvPr>
        </p:nvSpPr>
        <p:spPr>
          <a:xfrm>
            <a:off x="3368275" y="3509446"/>
            <a:ext cx="242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9"/>
          <p:cNvSpPr txBox="1"/>
          <p:nvPr>
            <p:ph idx="8" type="title"/>
          </p:nvPr>
        </p:nvSpPr>
        <p:spPr>
          <a:xfrm>
            <a:off x="6000876" y="1748246"/>
            <a:ext cx="24231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0" name="Google Shape;110;p9"/>
          <p:cNvSpPr txBox="1"/>
          <p:nvPr>
            <p:ph idx="9" type="subTitle"/>
          </p:nvPr>
        </p:nvSpPr>
        <p:spPr>
          <a:xfrm>
            <a:off x="6000875" y="2019748"/>
            <a:ext cx="242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9"/>
          <p:cNvSpPr txBox="1"/>
          <p:nvPr>
            <p:ph idx="13" type="title"/>
          </p:nvPr>
        </p:nvSpPr>
        <p:spPr>
          <a:xfrm>
            <a:off x="6000876" y="3237376"/>
            <a:ext cx="24231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2" name="Google Shape;112;p9"/>
          <p:cNvSpPr txBox="1"/>
          <p:nvPr>
            <p:ph idx="14" type="subTitle"/>
          </p:nvPr>
        </p:nvSpPr>
        <p:spPr>
          <a:xfrm>
            <a:off x="6000875" y="3509446"/>
            <a:ext cx="242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9"/>
          <p:cNvSpPr txBox="1"/>
          <p:nvPr>
            <p:ph idx="15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4" name="Google Shape;114;p9"/>
          <p:cNvPicPr preferRelativeResize="0"/>
          <p:nvPr/>
        </p:nvPicPr>
        <p:blipFill rotWithShape="1">
          <a:blip r:embed="rId3">
            <a:alphaModFix amt="75000"/>
          </a:blip>
          <a:srcRect b="0" l="23147" r="0" t="15754"/>
          <a:stretch/>
        </p:blipFill>
        <p:spPr>
          <a:xfrm rot="5400000">
            <a:off x="5748539" y="489536"/>
            <a:ext cx="4351724" cy="295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9"/>
          <p:cNvPicPr preferRelativeResize="0"/>
          <p:nvPr/>
        </p:nvPicPr>
        <p:blipFill rotWithShape="1">
          <a:blip r:embed="rId3">
            <a:alphaModFix amt="75000"/>
          </a:blip>
          <a:srcRect b="0" l="19672" r="0" t="17471"/>
          <a:stretch/>
        </p:blipFill>
        <p:spPr>
          <a:xfrm rot="-5399996">
            <a:off x="-957325" y="1514479"/>
            <a:ext cx="4633974" cy="294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0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0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0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0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0"/>
          <p:cNvSpPr txBox="1"/>
          <p:nvPr>
            <p:ph idx="1" type="subTitle"/>
          </p:nvPr>
        </p:nvSpPr>
        <p:spPr>
          <a:xfrm>
            <a:off x="2109048" y="1553404"/>
            <a:ext cx="231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/>
        </p:txBody>
      </p:sp>
      <p:sp>
        <p:nvSpPr>
          <p:cNvPr id="122" name="Google Shape;122;p10"/>
          <p:cNvSpPr txBox="1"/>
          <p:nvPr>
            <p:ph idx="2" type="subTitle"/>
          </p:nvPr>
        </p:nvSpPr>
        <p:spPr>
          <a:xfrm>
            <a:off x="2109047" y="1915655"/>
            <a:ext cx="2315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10"/>
          <p:cNvSpPr txBox="1"/>
          <p:nvPr>
            <p:ph idx="3" type="subTitle"/>
          </p:nvPr>
        </p:nvSpPr>
        <p:spPr>
          <a:xfrm>
            <a:off x="4708749" y="1553404"/>
            <a:ext cx="232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/>
        </p:txBody>
      </p:sp>
      <p:sp>
        <p:nvSpPr>
          <p:cNvPr id="124" name="Google Shape;124;p10"/>
          <p:cNvSpPr txBox="1"/>
          <p:nvPr>
            <p:ph idx="4" type="subTitle"/>
          </p:nvPr>
        </p:nvSpPr>
        <p:spPr>
          <a:xfrm>
            <a:off x="4708753" y="1915655"/>
            <a:ext cx="23262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10"/>
          <p:cNvSpPr txBox="1"/>
          <p:nvPr>
            <p:ph idx="5" type="subTitle"/>
          </p:nvPr>
        </p:nvSpPr>
        <p:spPr>
          <a:xfrm>
            <a:off x="2109048" y="3102807"/>
            <a:ext cx="23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/>
        </p:txBody>
      </p:sp>
      <p:sp>
        <p:nvSpPr>
          <p:cNvPr id="126" name="Google Shape;126;p10"/>
          <p:cNvSpPr txBox="1"/>
          <p:nvPr>
            <p:ph idx="6" type="subTitle"/>
          </p:nvPr>
        </p:nvSpPr>
        <p:spPr>
          <a:xfrm>
            <a:off x="2109047" y="3462836"/>
            <a:ext cx="23133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10"/>
          <p:cNvSpPr txBox="1"/>
          <p:nvPr>
            <p:ph idx="7" type="subTitle"/>
          </p:nvPr>
        </p:nvSpPr>
        <p:spPr>
          <a:xfrm>
            <a:off x="4708750" y="3102806"/>
            <a:ext cx="232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/>
        </p:txBody>
      </p:sp>
      <p:sp>
        <p:nvSpPr>
          <p:cNvPr id="128" name="Google Shape;128;p10"/>
          <p:cNvSpPr txBox="1"/>
          <p:nvPr>
            <p:ph idx="8" type="subTitle"/>
          </p:nvPr>
        </p:nvSpPr>
        <p:spPr>
          <a:xfrm>
            <a:off x="4708753" y="3462836"/>
            <a:ext cx="23262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10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0" name="Google Shape;130;p10"/>
          <p:cNvPicPr preferRelativeResize="0"/>
          <p:nvPr/>
        </p:nvPicPr>
        <p:blipFill rotWithShape="1">
          <a:blip r:embed="rId3">
            <a:alphaModFix amt="75000"/>
          </a:blip>
          <a:srcRect b="0" l="23664" r="0" t="13299"/>
          <a:stretch/>
        </p:blipFill>
        <p:spPr>
          <a:xfrm>
            <a:off x="-142875" y="-3086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0"/>
          <p:cNvPicPr preferRelativeResize="0"/>
          <p:nvPr/>
        </p:nvPicPr>
        <p:blipFill rotWithShape="1">
          <a:blip r:embed="rId3">
            <a:alphaModFix amt="75000"/>
          </a:blip>
          <a:srcRect b="0" l="21333" r="0" t="3882"/>
          <a:stretch/>
        </p:blipFill>
        <p:spPr>
          <a:xfrm rot="-10799995">
            <a:off x="5587300" y="24513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37000">
              <a:schemeClr val="dk1"/>
            </a:gs>
            <a:gs pos="63000">
              <a:schemeClr val="dk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2475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udiowide"/>
              <a:buNone/>
              <a:defRPr b="0" i="0" sz="2800" u="none" cap="none" strike="noStrik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2475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1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htmw/2025S-Tech-Titans/wiki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/>
          <p:nvPr/>
        </p:nvSpPr>
        <p:spPr>
          <a:xfrm>
            <a:off x="1727250" y="1228150"/>
            <a:ext cx="5689500" cy="2476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7"/>
          <p:cNvSpPr txBox="1"/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CyberSentinel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77" name="Google Shape;277;p27"/>
          <p:cNvSpPr txBox="1"/>
          <p:nvPr>
            <p:ph idx="1" type="subTitle"/>
          </p:nvPr>
        </p:nvSpPr>
        <p:spPr>
          <a:xfrm>
            <a:off x="1625850" y="3778500"/>
            <a:ext cx="58923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Sprint 1 By Team Tech Titans</a:t>
            </a:r>
            <a:endParaRPr/>
          </a:p>
        </p:txBody>
      </p:sp>
      <p:grpSp>
        <p:nvGrpSpPr>
          <p:cNvPr id="278" name="Google Shape;278;p27"/>
          <p:cNvGrpSpPr/>
          <p:nvPr/>
        </p:nvGrpSpPr>
        <p:grpSpPr>
          <a:xfrm>
            <a:off x="1006807" y="487596"/>
            <a:ext cx="288601" cy="1096693"/>
            <a:chOff x="1006700" y="2603975"/>
            <a:chExt cx="55450" cy="210700"/>
          </a:xfrm>
        </p:grpSpPr>
        <p:sp>
          <p:nvSpPr>
            <p:cNvPr id="279" name="Google Shape;279;p27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p27"/>
          <p:cNvGrpSpPr/>
          <p:nvPr/>
        </p:nvGrpSpPr>
        <p:grpSpPr>
          <a:xfrm rot="5400000">
            <a:off x="7769557" y="3906771"/>
            <a:ext cx="288601" cy="1096693"/>
            <a:chOff x="1006700" y="2603975"/>
            <a:chExt cx="55450" cy="210700"/>
          </a:xfrm>
        </p:grpSpPr>
        <p:sp>
          <p:nvSpPr>
            <p:cNvPr id="286" name="Google Shape;286;p27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2" name="Google Shape;292;p27"/>
          <p:cNvGrpSpPr/>
          <p:nvPr/>
        </p:nvGrpSpPr>
        <p:grpSpPr>
          <a:xfrm>
            <a:off x="551124" y="3629702"/>
            <a:ext cx="1178637" cy="1096691"/>
            <a:chOff x="827350" y="3629733"/>
            <a:chExt cx="1431600" cy="1332067"/>
          </a:xfrm>
        </p:grpSpPr>
        <p:sp>
          <p:nvSpPr>
            <p:cNvPr id="293" name="Google Shape;293;p2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" name="Google Shape;296;p27"/>
          <p:cNvGrpSpPr/>
          <p:nvPr/>
        </p:nvGrpSpPr>
        <p:grpSpPr>
          <a:xfrm>
            <a:off x="322602" y="2902809"/>
            <a:ext cx="781224" cy="726909"/>
            <a:chOff x="827350" y="3629733"/>
            <a:chExt cx="1431600" cy="1332067"/>
          </a:xfrm>
        </p:grpSpPr>
        <p:sp>
          <p:nvSpPr>
            <p:cNvPr id="297" name="Google Shape;297;p2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0" name="Google Shape;300;p27"/>
          <p:cNvGrpSpPr/>
          <p:nvPr/>
        </p:nvGrpSpPr>
        <p:grpSpPr>
          <a:xfrm>
            <a:off x="1816189" y="4394848"/>
            <a:ext cx="356325" cy="331552"/>
            <a:chOff x="827350" y="3629733"/>
            <a:chExt cx="1431600" cy="1332067"/>
          </a:xfrm>
        </p:grpSpPr>
        <p:sp>
          <p:nvSpPr>
            <p:cNvPr id="301" name="Google Shape;301;p2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" name="Google Shape;304;p27"/>
          <p:cNvGrpSpPr/>
          <p:nvPr/>
        </p:nvGrpSpPr>
        <p:grpSpPr>
          <a:xfrm>
            <a:off x="7466251" y="219713"/>
            <a:ext cx="895180" cy="832942"/>
            <a:chOff x="827350" y="3629733"/>
            <a:chExt cx="1431600" cy="1332067"/>
          </a:xfrm>
        </p:grpSpPr>
        <p:sp>
          <p:nvSpPr>
            <p:cNvPr id="305" name="Google Shape;305;p2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" name="Google Shape;308;p27"/>
          <p:cNvGrpSpPr/>
          <p:nvPr/>
        </p:nvGrpSpPr>
        <p:grpSpPr>
          <a:xfrm>
            <a:off x="8131283" y="1065715"/>
            <a:ext cx="598982" cy="557337"/>
            <a:chOff x="827350" y="3629733"/>
            <a:chExt cx="1431600" cy="1332067"/>
          </a:xfrm>
        </p:grpSpPr>
        <p:sp>
          <p:nvSpPr>
            <p:cNvPr id="309" name="Google Shape;309;p2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" name="Google Shape;312;p27"/>
          <p:cNvGrpSpPr/>
          <p:nvPr/>
        </p:nvGrpSpPr>
        <p:grpSpPr>
          <a:xfrm>
            <a:off x="6901231" y="620669"/>
            <a:ext cx="464268" cy="431989"/>
            <a:chOff x="827350" y="3629733"/>
            <a:chExt cx="1431600" cy="1332067"/>
          </a:xfrm>
        </p:grpSpPr>
        <p:sp>
          <p:nvSpPr>
            <p:cNvPr id="313" name="Google Shape;313;p2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6"/>
          <p:cNvSpPr/>
          <p:nvPr/>
        </p:nvSpPr>
        <p:spPr>
          <a:xfrm>
            <a:off x="4381500" y="490388"/>
            <a:ext cx="4038600" cy="9030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36"/>
          <p:cNvSpPr txBox="1"/>
          <p:nvPr>
            <p:ph type="title"/>
          </p:nvPr>
        </p:nvSpPr>
        <p:spPr>
          <a:xfrm>
            <a:off x="4381506" y="506025"/>
            <a:ext cx="40386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Persona</a:t>
            </a:r>
            <a:endParaRPr/>
          </a:p>
        </p:txBody>
      </p:sp>
      <p:sp>
        <p:nvSpPr>
          <p:cNvPr id="571" name="Google Shape;571;p36"/>
          <p:cNvSpPr txBox="1"/>
          <p:nvPr>
            <p:ph idx="1" type="body"/>
          </p:nvPr>
        </p:nvSpPr>
        <p:spPr>
          <a:xfrm>
            <a:off x="4381500" y="1462575"/>
            <a:ext cx="4038600" cy="30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27430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000"/>
              <a:t>Manages a team remotely for a marketing firm. Juggles professional responsibilities with parenting two teenagers. Uses multiple devices for work and personal tasks.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000"/>
              <a:t>Goals: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000"/>
              <a:t>- Ensure the security of sensitive work-related information.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000"/>
              <a:t>- Protect family members, especially children, from online threats.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000"/>
              <a:t>- Maintain a secure digital environment across all devices.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000"/>
              <a:t>Challenges: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000"/>
              <a:t>- Limited time to manage and monitor cybersecurity measures.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000"/>
              <a:t>- Keeping up with evolving cyber threats and ensuring family compliance with best practices.</a:t>
            </a:r>
            <a:endParaRPr sz="500"/>
          </a:p>
        </p:txBody>
      </p:sp>
      <p:pic>
        <p:nvPicPr>
          <p:cNvPr id="572" name="Google Shape;572;p36"/>
          <p:cNvPicPr preferRelativeResize="0"/>
          <p:nvPr/>
        </p:nvPicPr>
        <p:blipFill rotWithShape="1">
          <a:blip r:embed="rId3">
            <a:alphaModFix amt="75000"/>
          </a:blip>
          <a:srcRect b="0" l="17876" r="0" t="14007"/>
          <a:stretch/>
        </p:blipFill>
        <p:spPr>
          <a:xfrm rot="-5399996">
            <a:off x="-899475" y="1372301"/>
            <a:ext cx="4737352" cy="30717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3" name="Google Shape;573;p36"/>
          <p:cNvGrpSpPr/>
          <p:nvPr/>
        </p:nvGrpSpPr>
        <p:grpSpPr>
          <a:xfrm>
            <a:off x="8637582" y="3602221"/>
            <a:ext cx="288601" cy="1096693"/>
            <a:chOff x="1006700" y="2603975"/>
            <a:chExt cx="55450" cy="210700"/>
          </a:xfrm>
        </p:grpSpPr>
        <p:sp>
          <p:nvSpPr>
            <p:cNvPr id="574" name="Google Shape;574;p36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0" name="Google Shape;580;p36"/>
          <p:cNvGrpSpPr/>
          <p:nvPr/>
        </p:nvGrpSpPr>
        <p:grpSpPr>
          <a:xfrm>
            <a:off x="332772" y="288838"/>
            <a:ext cx="760896" cy="707727"/>
            <a:chOff x="827350" y="3629733"/>
            <a:chExt cx="1431600" cy="1332067"/>
          </a:xfrm>
        </p:grpSpPr>
        <p:sp>
          <p:nvSpPr>
            <p:cNvPr id="581" name="Google Shape;581;p36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4" name="Google Shape;584;p36"/>
          <p:cNvGrpSpPr/>
          <p:nvPr/>
        </p:nvGrpSpPr>
        <p:grpSpPr>
          <a:xfrm>
            <a:off x="1205430" y="449959"/>
            <a:ext cx="527545" cy="490734"/>
            <a:chOff x="827350" y="3629733"/>
            <a:chExt cx="1431600" cy="1332067"/>
          </a:xfrm>
        </p:grpSpPr>
        <p:sp>
          <p:nvSpPr>
            <p:cNvPr id="585" name="Google Shape;585;p36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8" name="Google Shape;588;p36"/>
          <p:cNvGrpSpPr/>
          <p:nvPr/>
        </p:nvGrpSpPr>
        <p:grpSpPr>
          <a:xfrm>
            <a:off x="543188" y="1131212"/>
            <a:ext cx="412158" cy="383369"/>
            <a:chOff x="827350" y="3629733"/>
            <a:chExt cx="1431600" cy="1332067"/>
          </a:xfrm>
        </p:grpSpPr>
        <p:sp>
          <p:nvSpPr>
            <p:cNvPr id="589" name="Google Shape;589;p36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2" name="Google Shape;592;p36"/>
          <p:cNvSpPr txBox="1"/>
          <p:nvPr/>
        </p:nvSpPr>
        <p:spPr>
          <a:xfrm>
            <a:off x="903990" y="3602226"/>
            <a:ext cx="299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Name: Maria Thompson</a:t>
            </a:r>
            <a:endParaRPr b="0" i="0" sz="12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Age: 40</a:t>
            </a:r>
            <a:endParaRPr b="0" i="0" sz="12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Occupation: Project Manager</a:t>
            </a:r>
            <a:endParaRPr b="0" i="0" sz="12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descr="A screenshot of a computer&#10;&#10;Description automatically generated" id="593" name="Google Shape;593;p36"/>
          <p:cNvPicPr preferRelativeResize="0"/>
          <p:nvPr/>
        </p:nvPicPr>
        <p:blipFill rotWithShape="1">
          <a:blip r:embed="rId4">
            <a:alphaModFix/>
          </a:blip>
          <a:srcRect b="10179" l="5029" r="63750" t="34135"/>
          <a:stretch/>
        </p:blipFill>
        <p:spPr>
          <a:xfrm>
            <a:off x="904000" y="996575"/>
            <a:ext cx="2646250" cy="25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7"/>
          <p:cNvSpPr/>
          <p:nvPr/>
        </p:nvSpPr>
        <p:spPr>
          <a:xfrm>
            <a:off x="4381500" y="490388"/>
            <a:ext cx="4038600" cy="9030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37"/>
          <p:cNvSpPr txBox="1"/>
          <p:nvPr>
            <p:ph type="title"/>
          </p:nvPr>
        </p:nvSpPr>
        <p:spPr>
          <a:xfrm>
            <a:off x="4381506" y="506025"/>
            <a:ext cx="40386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Persona</a:t>
            </a:r>
            <a:endParaRPr/>
          </a:p>
        </p:txBody>
      </p:sp>
      <p:sp>
        <p:nvSpPr>
          <p:cNvPr id="600" name="Google Shape;600;p37"/>
          <p:cNvSpPr txBox="1"/>
          <p:nvPr>
            <p:ph idx="1" type="body"/>
          </p:nvPr>
        </p:nvSpPr>
        <p:spPr>
          <a:xfrm>
            <a:off x="4381500" y="1462575"/>
            <a:ext cx="4038600" cy="30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27430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Runs an online storefront in addition to the physical store. Handles customer data, including payment information. Has basic knowledge of cybersecurity but lacks specialized expertise.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100"/>
              <a:t>Goals: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- Protect customer data to maintain trust and comply with regulations.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- Prevent financial losses due to cyber attacks.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- Implement cost-effective security solutions without extensive technical knowledge.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100"/>
              <a:t>Challenges: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- Limited budget for cybersecurity investments.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- Difficulty in assessing which security measures are necessary and effective.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100"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  <p:pic>
        <p:nvPicPr>
          <p:cNvPr id="601" name="Google Shape;601;p37"/>
          <p:cNvPicPr preferRelativeResize="0"/>
          <p:nvPr/>
        </p:nvPicPr>
        <p:blipFill rotWithShape="1">
          <a:blip r:embed="rId3">
            <a:alphaModFix amt="75000"/>
          </a:blip>
          <a:srcRect b="0" l="17876" r="0" t="14007"/>
          <a:stretch/>
        </p:blipFill>
        <p:spPr>
          <a:xfrm rot="-5399996">
            <a:off x="-899475" y="1372301"/>
            <a:ext cx="4737352" cy="30717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2" name="Google Shape;602;p37"/>
          <p:cNvGrpSpPr/>
          <p:nvPr/>
        </p:nvGrpSpPr>
        <p:grpSpPr>
          <a:xfrm>
            <a:off x="8637582" y="3602221"/>
            <a:ext cx="288601" cy="1096693"/>
            <a:chOff x="1006700" y="2603975"/>
            <a:chExt cx="55450" cy="210700"/>
          </a:xfrm>
        </p:grpSpPr>
        <p:sp>
          <p:nvSpPr>
            <p:cNvPr id="603" name="Google Shape;603;p37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9" name="Google Shape;609;p37"/>
          <p:cNvGrpSpPr/>
          <p:nvPr/>
        </p:nvGrpSpPr>
        <p:grpSpPr>
          <a:xfrm>
            <a:off x="332772" y="288838"/>
            <a:ext cx="760896" cy="707727"/>
            <a:chOff x="827350" y="3629733"/>
            <a:chExt cx="1431600" cy="1332067"/>
          </a:xfrm>
        </p:grpSpPr>
        <p:sp>
          <p:nvSpPr>
            <p:cNvPr id="610" name="Google Shape;610;p3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37"/>
          <p:cNvGrpSpPr/>
          <p:nvPr/>
        </p:nvGrpSpPr>
        <p:grpSpPr>
          <a:xfrm>
            <a:off x="1205430" y="449959"/>
            <a:ext cx="527545" cy="490734"/>
            <a:chOff x="827350" y="3629733"/>
            <a:chExt cx="1431600" cy="1332067"/>
          </a:xfrm>
        </p:grpSpPr>
        <p:sp>
          <p:nvSpPr>
            <p:cNvPr id="614" name="Google Shape;614;p3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7" name="Google Shape;617;p37"/>
          <p:cNvGrpSpPr/>
          <p:nvPr/>
        </p:nvGrpSpPr>
        <p:grpSpPr>
          <a:xfrm>
            <a:off x="543188" y="1131212"/>
            <a:ext cx="412158" cy="383369"/>
            <a:chOff x="827350" y="3629733"/>
            <a:chExt cx="1431600" cy="1332067"/>
          </a:xfrm>
        </p:grpSpPr>
        <p:sp>
          <p:nvSpPr>
            <p:cNvPr id="618" name="Google Shape;618;p3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1" name="Google Shape;621;p37"/>
          <p:cNvSpPr txBox="1"/>
          <p:nvPr/>
        </p:nvSpPr>
        <p:spPr>
          <a:xfrm>
            <a:off x="903990" y="3602226"/>
            <a:ext cx="2997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Name: David Kim</a:t>
            </a:r>
            <a:endParaRPr b="0" i="0" sz="12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Age: 45</a:t>
            </a:r>
            <a:endParaRPr b="0" i="0" sz="12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Occupation: Owner of a local retail store</a:t>
            </a:r>
            <a:endParaRPr b="0" i="0" sz="12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22" name="Google Shape;622;p37"/>
          <p:cNvPicPr preferRelativeResize="0"/>
          <p:nvPr/>
        </p:nvPicPr>
        <p:blipFill rotWithShape="1">
          <a:blip r:embed="rId4">
            <a:alphaModFix/>
          </a:blip>
          <a:srcRect b="12102" l="36470" r="33141" t="21972"/>
          <a:stretch/>
        </p:blipFill>
        <p:spPr>
          <a:xfrm>
            <a:off x="955350" y="1042550"/>
            <a:ext cx="2292928" cy="257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8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38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Minimum Viable Product (MVP)</a:t>
            </a:r>
            <a:endParaRPr/>
          </a:p>
        </p:txBody>
      </p:sp>
      <p:sp>
        <p:nvSpPr>
          <p:cNvPr id="629" name="Google Shape;629;p38"/>
          <p:cNvSpPr txBox="1"/>
          <p:nvPr>
            <p:ph idx="1" type="body"/>
          </p:nvPr>
        </p:nvSpPr>
        <p:spPr>
          <a:xfrm>
            <a:off x="720000" y="1456400"/>
            <a:ext cx="7704000" cy="25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0" lang="en" sz="1700"/>
              <a:t>Phishing Email Detection – Classifies emails as safe or phishing using NLP models trained on datasets.</a:t>
            </a:r>
            <a:endParaRPr b="0" sz="2800"/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0" lang="en" sz="1700"/>
              <a:t>Fraudulent Transaction Detection – Identifies suspicious transactions using anomaly detection techniques.</a:t>
            </a:r>
            <a:endParaRPr b="0" sz="2800"/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0" lang="en" sz="1700"/>
              <a:t>URL Classification – Determines if a website link is malicious or safe based on its lexical features.</a:t>
            </a:r>
            <a:endParaRPr b="0" sz="2800"/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0" lang="en" sz="1700"/>
              <a:t>User Dashboard – Displays alerts and risk analysis based on detected threats.</a:t>
            </a:r>
            <a:endParaRPr b="0" sz="17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t/>
            </a:r>
            <a:endParaRPr/>
          </a:p>
        </p:txBody>
      </p:sp>
      <p:grpSp>
        <p:nvGrpSpPr>
          <p:cNvPr id="630" name="Google Shape;630;p38"/>
          <p:cNvGrpSpPr/>
          <p:nvPr/>
        </p:nvGrpSpPr>
        <p:grpSpPr>
          <a:xfrm rot="10800000">
            <a:off x="206982" y="423196"/>
            <a:ext cx="288601" cy="1096693"/>
            <a:chOff x="1006700" y="2603975"/>
            <a:chExt cx="55450" cy="210700"/>
          </a:xfrm>
        </p:grpSpPr>
        <p:sp>
          <p:nvSpPr>
            <p:cNvPr id="631" name="Google Shape;631;p38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7" name="Google Shape;637;p38"/>
          <p:cNvGrpSpPr/>
          <p:nvPr/>
        </p:nvGrpSpPr>
        <p:grpSpPr>
          <a:xfrm>
            <a:off x="7882402" y="3927185"/>
            <a:ext cx="1096749" cy="1020364"/>
            <a:chOff x="827350" y="3629733"/>
            <a:chExt cx="1431600" cy="1332067"/>
          </a:xfrm>
        </p:grpSpPr>
        <p:sp>
          <p:nvSpPr>
            <p:cNvPr id="638" name="Google Shape;638;p3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1" name="Google Shape;641;p38"/>
          <p:cNvGrpSpPr/>
          <p:nvPr/>
        </p:nvGrpSpPr>
        <p:grpSpPr>
          <a:xfrm>
            <a:off x="7771279" y="3271162"/>
            <a:ext cx="510366" cy="474882"/>
            <a:chOff x="827350" y="3629733"/>
            <a:chExt cx="1431600" cy="1332067"/>
          </a:xfrm>
        </p:grpSpPr>
        <p:sp>
          <p:nvSpPr>
            <p:cNvPr id="642" name="Google Shape;642;p3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5" name="Google Shape;645;p38"/>
          <p:cNvGrpSpPr/>
          <p:nvPr/>
        </p:nvGrpSpPr>
        <p:grpSpPr>
          <a:xfrm>
            <a:off x="7247377" y="4412793"/>
            <a:ext cx="401134" cy="373245"/>
            <a:chOff x="827350" y="3629733"/>
            <a:chExt cx="1431600" cy="1332067"/>
          </a:xfrm>
        </p:grpSpPr>
        <p:sp>
          <p:nvSpPr>
            <p:cNvPr id="646" name="Google Shape;646;p3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9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39"/>
          <p:cNvSpPr txBox="1"/>
          <p:nvPr>
            <p:ph idx="15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Technologies – Development Stack</a:t>
            </a:r>
            <a:endParaRPr/>
          </a:p>
        </p:txBody>
      </p:sp>
      <p:grpSp>
        <p:nvGrpSpPr>
          <p:cNvPr id="655" name="Google Shape;655;p39"/>
          <p:cNvGrpSpPr/>
          <p:nvPr/>
        </p:nvGrpSpPr>
        <p:grpSpPr>
          <a:xfrm rot="-5400000">
            <a:off x="568932" y="-282854"/>
            <a:ext cx="288601" cy="1096693"/>
            <a:chOff x="1006700" y="2603975"/>
            <a:chExt cx="55450" cy="210700"/>
          </a:xfrm>
        </p:grpSpPr>
        <p:sp>
          <p:nvSpPr>
            <p:cNvPr id="656" name="Google Shape;656;p39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2" name="Google Shape;662;p39"/>
          <p:cNvGrpSpPr/>
          <p:nvPr/>
        </p:nvGrpSpPr>
        <p:grpSpPr>
          <a:xfrm>
            <a:off x="8430765" y="3778632"/>
            <a:ext cx="326119" cy="303312"/>
            <a:chOff x="827350" y="3629733"/>
            <a:chExt cx="1431600" cy="1332067"/>
          </a:xfrm>
        </p:grpSpPr>
        <p:sp>
          <p:nvSpPr>
            <p:cNvPr id="663" name="Google Shape;663;p3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6" name="Google Shape;666;p39"/>
          <p:cNvGrpSpPr/>
          <p:nvPr/>
        </p:nvGrpSpPr>
        <p:grpSpPr>
          <a:xfrm>
            <a:off x="7631179" y="4568552"/>
            <a:ext cx="458971" cy="426928"/>
            <a:chOff x="827350" y="3629733"/>
            <a:chExt cx="1431600" cy="1332067"/>
          </a:xfrm>
        </p:grpSpPr>
        <p:sp>
          <p:nvSpPr>
            <p:cNvPr id="667" name="Google Shape;667;p3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0" name="Google Shape;670;p39"/>
          <p:cNvSpPr txBox="1"/>
          <p:nvPr/>
        </p:nvSpPr>
        <p:spPr>
          <a:xfrm>
            <a:off x="861625" y="1470100"/>
            <a:ext cx="4452000" cy="3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1" i="0" lang="en" sz="15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Frontend:</a:t>
            </a:r>
            <a:r>
              <a:rPr b="0" i="0" lang="en" sz="15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React.js (for simple and interactive UI)</a:t>
            </a:r>
            <a:endParaRPr b="0" i="0" sz="28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1" i="0" lang="en" sz="15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Backend:</a:t>
            </a:r>
            <a:r>
              <a:rPr b="0" i="0" lang="en" sz="15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Flask (lightweight Python-based API)</a:t>
            </a:r>
            <a:endParaRPr b="0" i="0" sz="28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1" i="0" lang="en" sz="15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Database:</a:t>
            </a:r>
            <a:r>
              <a:rPr b="0" i="0" lang="en" sz="15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PostgreSQL (to store detected threat data)</a:t>
            </a:r>
            <a:endParaRPr b="0" i="0" sz="28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1" i="0" lang="en" sz="15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Hosting:</a:t>
            </a:r>
            <a:r>
              <a:rPr b="0" i="0" lang="en" sz="15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AWS (for cloud deployment and scalability)</a:t>
            </a:r>
            <a:endParaRPr b="0" i="0" sz="28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71" name="Google Shape;67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78" y="1389951"/>
            <a:ext cx="1184601" cy="10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6178" y="2592950"/>
            <a:ext cx="1184600" cy="1221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7600" y="1561725"/>
            <a:ext cx="1184600" cy="71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7600" y="2558975"/>
            <a:ext cx="1289175" cy="128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0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0"/>
          <p:cNvSpPr txBox="1"/>
          <p:nvPr>
            <p:ph idx="15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00"/>
              <a:t>Technologies - AI &amp; Cybersecurity Tools</a:t>
            </a:r>
            <a:endParaRPr sz="2600"/>
          </a:p>
        </p:txBody>
      </p:sp>
      <p:grpSp>
        <p:nvGrpSpPr>
          <p:cNvPr id="681" name="Google Shape;681;p40"/>
          <p:cNvGrpSpPr/>
          <p:nvPr/>
        </p:nvGrpSpPr>
        <p:grpSpPr>
          <a:xfrm rot="-5400000">
            <a:off x="568932" y="-282854"/>
            <a:ext cx="288601" cy="1096693"/>
            <a:chOff x="1006700" y="2603975"/>
            <a:chExt cx="55450" cy="210700"/>
          </a:xfrm>
        </p:grpSpPr>
        <p:sp>
          <p:nvSpPr>
            <p:cNvPr id="682" name="Google Shape;682;p40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40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8" name="Google Shape;688;p40"/>
          <p:cNvGrpSpPr/>
          <p:nvPr/>
        </p:nvGrpSpPr>
        <p:grpSpPr>
          <a:xfrm>
            <a:off x="8430765" y="3778632"/>
            <a:ext cx="326119" cy="303312"/>
            <a:chOff x="827350" y="3629733"/>
            <a:chExt cx="1431600" cy="1332067"/>
          </a:xfrm>
        </p:grpSpPr>
        <p:sp>
          <p:nvSpPr>
            <p:cNvPr id="689" name="Google Shape;689;p40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40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2" name="Google Shape;692;p40"/>
          <p:cNvGrpSpPr/>
          <p:nvPr/>
        </p:nvGrpSpPr>
        <p:grpSpPr>
          <a:xfrm>
            <a:off x="7631179" y="4568552"/>
            <a:ext cx="458971" cy="426928"/>
            <a:chOff x="827350" y="3629733"/>
            <a:chExt cx="1431600" cy="1332067"/>
          </a:xfrm>
        </p:grpSpPr>
        <p:sp>
          <p:nvSpPr>
            <p:cNvPr id="693" name="Google Shape;693;p40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40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6" name="Google Shape;696;p40"/>
          <p:cNvSpPr txBox="1"/>
          <p:nvPr/>
        </p:nvSpPr>
        <p:spPr>
          <a:xfrm>
            <a:off x="861625" y="1470100"/>
            <a:ext cx="4452000" cy="3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1" i="0" lang="en" sz="17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Machine Learning:</a:t>
            </a:r>
            <a:r>
              <a:rPr b="0" i="0" lang="en" sz="17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Scikit-learn, PyTorch (for phishing and fraud detection) </a:t>
            </a:r>
            <a:endParaRPr b="0" i="0" sz="27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2225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1" i="0" lang="en" sz="17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Security:</a:t>
            </a:r>
            <a:r>
              <a:rPr b="0" i="0" lang="en" sz="17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OAuth 2.0 (for authentication), OpenCV (for URL analysis) </a:t>
            </a:r>
            <a:endParaRPr b="0" i="0" sz="27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2225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1" i="0" lang="en" sz="17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Threat Detection Models:</a:t>
            </a:r>
            <a:r>
              <a:rPr b="0" i="0" lang="en" sz="17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NLP-based phishing email classification, anomaly detection for fraudulent transactions, and URL classification algorithms</a:t>
            </a:r>
            <a:endParaRPr b="1" i="0" sz="14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97" name="Google Shape;69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9150" y="1470100"/>
            <a:ext cx="1096699" cy="10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7025" y="2628124"/>
            <a:ext cx="1704550" cy="7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84000" y="3549196"/>
            <a:ext cx="2193400" cy="10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1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1"/>
          <p:cNvSpPr txBox="1"/>
          <p:nvPr>
            <p:ph idx="15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/>
              <a:t>Algorithms</a:t>
            </a:r>
            <a:endParaRPr sz="2500"/>
          </a:p>
        </p:txBody>
      </p:sp>
      <p:grpSp>
        <p:nvGrpSpPr>
          <p:cNvPr id="706" name="Google Shape;706;p41"/>
          <p:cNvGrpSpPr/>
          <p:nvPr/>
        </p:nvGrpSpPr>
        <p:grpSpPr>
          <a:xfrm rot="-5400000">
            <a:off x="568932" y="-282854"/>
            <a:ext cx="288601" cy="1096693"/>
            <a:chOff x="1006700" y="2603975"/>
            <a:chExt cx="55450" cy="210700"/>
          </a:xfrm>
        </p:grpSpPr>
        <p:sp>
          <p:nvSpPr>
            <p:cNvPr id="707" name="Google Shape;707;p41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41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3" name="Google Shape;713;p41"/>
          <p:cNvGrpSpPr/>
          <p:nvPr/>
        </p:nvGrpSpPr>
        <p:grpSpPr>
          <a:xfrm>
            <a:off x="7631179" y="4568552"/>
            <a:ext cx="458971" cy="426928"/>
            <a:chOff x="827350" y="3629733"/>
            <a:chExt cx="1431600" cy="1332067"/>
          </a:xfrm>
        </p:grpSpPr>
        <p:sp>
          <p:nvSpPr>
            <p:cNvPr id="714" name="Google Shape;714;p41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41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41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7" name="Google Shape;717;p41"/>
          <p:cNvSpPr txBox="1"/>
          <p:nvPr/>
        </p:nvSpPr>
        <p:spPr>
          <a:xfrm>
            <a:off x="252025" y="1470100"/>
            <a:ext cx="2791800" cy="3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Phishing Email Detection:</a:t>
            </a:r>
            <a:endParaRPr b="1" i="0" sz="13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Algorithm:</a:t>
            </a: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BERT (Bidirectional Encoder Representations from Transformers)</a:t>
            </a:r>
            <a:endParaRPr b="1" i="0" sz="11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Utilizes a </a:t>
            </a: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pre-trained deep learning model</a:t>
            </a: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for </a:t>
            </a: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text classification</a:t>
            </a: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.</a:t>
            </a:r>
            <a:endParaRPr b="0" i="0" sz="11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Captures contextual meaning</a:t>
            </a: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of words, improving phishing email detection.</a:t>
            </a:r>
            <a:endParaRPr b="0" i="0" sz="11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Fine-tuned</a:t>
            </a: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on phishing email datasets for high accuracy.</a:t>
            </a:r>
            <a:endParaRPr b="0" i="0" sz="11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18" name="Google Shape;718;p41"/>
          <p:cNvSpPr txBox="1"/>
          <p:nvPr/>
        </p:nvSpPr>
        <p:spPr>
          <a:xfrm>
            <a:off x="2995225" y="1470100"/>
            <a:ext cx="2990700" cy="3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Fraudulent Transaction Detection:</a:t>
            </a:r>
            <a:endParaRPr b="1" i="0" sz="13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Algorithm:</a:t>
            </a: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Autoencoder with Isolation Forest</a:t>
            </a:r>
            <a:endParaRPr b="1" i="0" sz="11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Autoencoder</a:t>
            </a: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reduces dimensionality and extracts essential transaction features.</a:t>
            </a:r>
            <a:endParaRPr b="0" i="0" sz="11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Isolation Forest</a:t>
            </a: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detects anomalies based on learned representations.</a:t>
            </a:r>
            <a:endParaRPr b="0" i="0" sz="11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Efficient for </a:t>
            </a: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unsupervised learning</a:t>
            </a: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, detecting fraud without requiring labeled data.</a:t>
            </a:r>
            <a:endParaRPr b="0" i="0" sz="11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19" name="Google Shape;719;p41"/>
          <p:cNvSpPr txBox="1"/>
          <p:nvPr/>
        </p:nvSpPr>
        <p:spPr>
          <a:xfrm>
            <a:off x="5967025" y="1470100"/>
            <a:ext cx="2990700" cy="3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URL Classification:</a:t>
            </a:r>
            <a:endParaRPr b="1" i="0" sz="13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Algorithm:</a:t>
            </a: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CNN + LSTM (Convolutional Neural Network + Long Short-Term Memory)</a:t>
            </a:r>
            <a:endParaRPr b="1" i="0" sz="11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CNN extracts spatial features</a:t>
            </a: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from URL structure.</a:t>
            </a:r>
            <a:endParaRPr b="0" i="0" sz="11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LSTM captures sequential patterns</a:t>
            </a: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, improving detection of phishing URLs.</a:t>
            </a:r>
            <a:endParaRPr b="0" i="0" sz="11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Hybrid deep learning model</a:t>
            </a: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for better performance over traditional classifiers.</a:t>
            </a:r>
            <a:endParaRPr b="0" i="0" sz="11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2"/>
          <p:cNvSpPr/>
          <p:nvPr/>
        </p:nvSpPr>
        <p:spPr>
          <a:xfrm>
            <a:off x="970400" y="1101263"/>
            <a:ext cx="3133800" cy="1882500"/>
          </a:xfrm>
          <a:prstGeom prst="snip2DiagRect">
            <a:avLst>
              <a:gd fmla="val 0" name="adj1"/>
              <a:gd fmla="val 1107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42"/>
          <p:cNvSpPr txBox="1"/>
          <p:nvPr>
            <p:ph type="title"/>
          </p:nvPr>
        </p:nvSpPr>
        <p:spPr>
          <a:xfrm>
            <a:off x="970400" y="1168075"/>
            <a:ext cx="31338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Architecture Diagram</a:t>
            </a:r>
            <a:endParaRPr/>
          </a:p>
        </p:txBody>
      </p:sp>
      <p:pic>
        <p:nvPicPr>
          <p:cNvPr id="726" name="Google Shape;726;p42"/>
          <p:cNvPicPr preferRelativeResize="0"/>
          <p:nvPr/>
        </p:nvPicPr>
        <p:blipFill rotWithShape="1">
          <a:blip r:embed="rId3">
            <a:alphaModFix amt="75000"/>
          </a:blip>
          <a:srcRect b="0" l="19106" r="0" t="4942"/>
          <a:stretch/>
        </p:blipFill>
        <p:spPr>
          <a:xfrm rot="5400000">
            <a:off x="5263637" y="509564"/>
            <a:ext cx="4580326" cy="3332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7" name="Google Shape;727;p42"/>
          <p:cNvGrpSpPr/>
          <p:nvPr/>
        </p:nvGrpSpPr>
        <p:grpSpPr>
          <a:xfrm rot="5400000">
            <a:off x="2135832" y="-194504"/>
            <a:ext cx="288601" cy="1096693"/>
            <a:chOff x="1006700" y="2603975"/>
            <a:chExt cx="55450" cy="210700"/>
          </a:xfrm>
        </p:grpSpPr>
        <p:sp>
          <p:nvSpPr>
            <p:cNvPr id="728" name="Google Shape;728;p42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42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42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42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42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42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4" name="Google Shape;734;p42"/>
          <p:cNvGrpSpPr/>
          <p:nvPr/>
        </p:nvGrpSpPr>
        <p:grpSpPr>
          <a:xfrm>
            <a:off x="7921987" y="3917669"/>
            <a:ext cx="1017582" cy="946700"/>
            <a:chOff x="827350" y="3629733"/>
            <a:chExt cx="1431600" cy="1332067"/>
          </a:xfrm>
        </p:grpSpPr>
        <p:sp>
          <p:nvSpPr>
            <p:cNvPr id="735" name="Google Shape;735;p4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4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4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8" name="Google Shape;738;p42"/>
          <p:cNvGrpSpPr/>
          <p:nvPr/>
        </p:nvGrpSpPr>
        <p:grpSpPr>
          <a:xfrm>
            <a:off x="7379477" y="4313619"/>
            <a:ext cx="437354" cy="406680"/>
            <a:chOff x="827350" y="3629733"/>
            <a:chExt cx="1431600" cy="1332067"/>
          </a:xfrm>
        </p:grpSpPr>
        <p:sp>
          <p:nvSpPr>
            <p:cNvPr id="739" name="Google Shape;739;p4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4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4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2" name="Google Shape;742;p42"/>
          <p:cNvGrpSpPr/>
          <p:nvPr/>
        </p:nvGrpSpPr>
        <p:grpSpPr>
          <a:xfrm>
            <a:off x="8035905" y="3275506"/>
            <a:ext cx="572068" cy="532028"/>
            <a:chOff x="827350" y="3629733"/>
            <a:chExt cx="1431600" cy="1332067"/>
          </a:xfrm>
        </p:grpSpPr>
        <p:sp>
          <p:nvSpPr>
            <p:cNvPr id="743" name="Google Shape;743;p4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4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4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46" name="Google Shape;74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676725"/>
            <a:ext cx="4121748" cy="3789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3"/>
          <p:cNvSpPr/>
          <p:nvPr/>
        </p:nvSpPr>
        <p:spPr>
          <a:xfrm>
            <a:off x="970400" y="1101263"/>
            <a:ext cx="3133800" cy="1882500"/>
          </a:xfrm>
          <a:prstGeom prst="snip2DiagRect">
            <a:avLst>
              <a:gd fmla="val 0" name="adj1"/>
              <a:gd fmla="val 1107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43"/>
          <p:cNvSpPr txBox="1"/>
          <p:nvPr>
            <p:ph type="title"/>
          </p:nvPr>
        </p:nvSpPr>
        <p:spPr>
          <a:xfrm>
            <a:off x="970400" y="1168075"/>
            <a:ext cx="31338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Context Diagram</a:t>
            </a:r>
            <a:endParaRPr/>
          </a:p>
        </p:txBody>
      </p:sp>
      <p:pic>
        <p:nvPicPr>
          <p:cNvPr id="753" name="Google Shape;753;p43"/>
          <p:cNvPicPr preferRelativeResize="0"/>
          <p:nvPr/>
        </p:nvPicPr>
        <p:blipFill rotWithShape="1">
          <a:blip r:embed="rId3">
            <a:alphaModFix amt="75000"/>
          </a:blip>
          <a:srcRect b="0" l="19106" r="0" t="4942"/>
          <a:stretch/>
        </p:blipFill>
        <p:spPr>
          <a:xfrm rot="5400000">
            <a:off x="5263637" y="509564"/>
            <a:ext cx="4580326" cy="3332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4" name="Google Shape;754;p43"/>
          <p:cNvGrpSpPr/>
          <p:nvPr/>
        </p:nvGrpSpPr>
        <p:grpSpPr>
          <a:xfrm rot="5400000">
            <a:off x="2135832" y="-194504"/>
            <a:ext cx="288601" cy="1096693"/>
            <a:chOff x="1006700" y="2603975"/>
            <a:chExt cx="55450" cy="210700"/>
          </a:xfrm>
        </p:grpSpPr>
        <p:sp>
          <p:nvSpPr>
            <p:cNvPr id="755" name="Google Shape;755;p43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43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1" name="Google Shape;761;p43"/>
          <p:cNvGrpSpPr/>
          <p:nvPr/>
        </p:nvGrpSpPr>
        <p:grpSpPr>
          <a:xfrm>
            <a:off x="7921987" y="3917669"/>
            <a:ext cx="1017582" cy="946700"/>
            <a:chOff x="827350" y="3629733"/>
            <a:chExt cx="1431600" cy="1332067"/>
          </a:xfrm>
        </p:grpSpPr>
        <p:sp>
          <p:nvSpPr>
            <p:cNvPr id="762" name="Google Shape;762;p4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5" name="Google Shape;765;p43"/>
          <p:cNvGrpSpPr/>
          <p:nvPr/>
        </p:nvGrpSpPr>
        <p:grpSpPr>
          <a:xfrm>
            <a:off x="7379477" y="4313619"/>
            <a:ext cx="437354" cy="406680"/>
            <a:chOff x="827350" y="3629733"/>
            <a:chExt cx="1431600" cy="1332067"/>
          </a:xfrm>
        </p:grpSpPr>
        <p:sp>
          <p:nvSpPr>
            <p:cNvPr id="766" name="Google Shape;766;p4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9" name="Google Shape;769;p43"/>
          <p:cNvGrpSpPr/>
          <p:nvPr/>
        </p:nvGrpSpPr>
        <p:grpSpPr>
          <a:xfrm>
            <a:off x="8035905" y="3275506"/>
            <a:ext cx="572068" cy="532028"/>
            <a:chOff x="827350" y="3629733"/>
            <a:chExt cx="1431600" cy="1332067"/>
          </a:xfrm>
        </p:grpSpPr>
        <p:sp>
          <p:nvSpPr>
            <p:cNvPr id="770" name="Google Shape;770;p4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73" name="Google Shape;77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3225" y="788525"/>
            <a:ext cx="4211574" cy="341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4"/>
          <p:cNvSpPr/>
          <p:nvPr/>
        </p:nvSpPr>
        <p:spPr>
          <a:xfrm>
            <a:off x="970400" y="1101263"/>
            <a:ext cx="3133800" cy="1882500"/>
          </a:xfrm>
          <a:prstGeom prst="snip2DiagRect">
            <a:avLst>
              <a:gd fmla="val 0" name="adj1"/>
              <a:gd fmla="val 1107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44"/>
          <p:cNvSpPr txBox="1"/>
          <p:nvPr>
            <p:ph type="title"/>
          </p:nvPr>
        </p:nvSpPr>
        <p:spPr>
          <a:xfrm>
            <a:off x="970400" y="1168075"/>
            <a:ext cx="31338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ER Diagram</a:t>
            </a:r>
            <a:endParaRPr/>
          </a:p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3">
            <a:alphaModFix amt="75000"/>
          </a:blip>
          <a:srcRect b="0" l="19106" r="0" t="4942"/>
          <a:stretch/>
        </p:blipFill>
        <p:spPr>
          <a:xfrm rot="5400000">
            <a:off x="5263637" y="509564"/>
            <a:ext cx="4580326" cy="3332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1" name="Google Shape;781;p44"/>
          <p:cNvGrpSpPr/>
          <p:nvPr/>
        </p:nvGrpSpPr>
        <p:grpSpPr>
          <a:xfrm rot="5400000">
            <a:off x="2135832" y="-194504"/>
            <a:ext cx="288601" cy="1096693"/>
            <a:chOff x="1006700" y="2603975"/>
            <a:chExt cx="55450" cy="210700"/>
          </a:xfrm>
        </p:grpSpPr>
        <p:sp>
          <p:nvSpPr>
            <p:cNvPr id="782" name="Google Shape;782;p44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4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4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44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44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8" name="Google Shape;788;p44"/>
          <p:cNvGrpSpPr/>
          <p:nvPr/>
        </p:nvGrpSpPr>
        <p:grpSpPr>
          <a:xfrm>
            <a:off x="7921987" y="3917669"/>
            <a:ext cx="1017582" cy="946700"/>
            <a:chOff x="827350" y="3629733"/>
            <a:chExt cx="1431600" cy="1332067"/>
          </a:xfrm>
        </p:grpSpPr>
        <p:sp>
          <p:nvSpPr>
            <p:cNvPr id="789" name="Google Shape;789;p44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4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2" name="Google Shape;792;p44"/>
          <p:cNvGrpSpPr/>
          <p:nvPr/>
        </p:nvGrpSpPr>
        <p:grpSpPr>
          <a:xfrm>
            <a:off x="7379477" y="4313619"/>
            <a:ext cx="437354" cy="406680"/>
            <a:chOff x="827350" y="3629733"/>
            <a:chExt cx="1431600" cy="1332067"/>
          </a:xfrm>
        </p:grpSpPr>
        <p:sp>
          <p:nvSpPr>
            <p:cNvPr id="793" name="Google Shape;793;p44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4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6" name="Google Shape;796;p44"/>
          <p:cNvGrpSpPr/>
          <p:nvPr/>
        </p:nvGrpSpPr>
        <p:grpSpPr>
          <a:xfrm>
            <a:off x="8035905" y="3275506"/>
            <a:ext cx="572068" cy="532028"/>
            <a:chOff x="827350" y="3629733"/>
            <a:chExt cx="1431600" cy="1332067"/>
          </a:xfrm>
        </p:grpSpPr>
        <p:sp>
          <p:nvSpPr>
            <p:cNvPr id="797" name="Google Shape;797;p44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4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00" name="Google Shape;80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8800" y="861825"/>
            <a:ext cx="4325228" cy="311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5"/>
          <p:cNvSpPr/>
          <p:nvPr/>
        </p:nvSpPr>
        <p:spPr>
          <a:xfrm>
            <a:off x="132200" y="644063"/>
            <a:ext cx="3133800" cy="1882500"/>
          </a:xfrm>
          <a:prstGeom prst="snip2DiagRect">
            <a:avLst>
              <a:gd fmla="val 0" name="adj1"/>
              <a:gd fmla="val 1107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45"/>
          <p:cNvSpPr txBox="1"/>
          <p:nvPr>
            <p:ph type="title"/>
          </p:nvPr>
        </p:nvSpPr>
        <p:spPr>
          <a:xfrm>
            <a:off x="132200" y="710875"/>
            <a:ext cx="31338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Sequence Diagram</a:t>
            </a:r>
            <a:endParaRPr/>
          </a:p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3">
            <a:alphaModFix amt="75000"/>
          </a:blip>
          <a:srcRect b="0" l="19106" r="0" t="4942"/>
          <a:stretch/>
        </p:blipFill>
        <p:spPr>
          <a:xfrm rot="5400000">
            <a:off x="5263637" y="509564"/>
            <a:ext cx="4580326" cy="3332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8" name="Google Shape;808;p45"/>
          <p:cNvGrpSpPr/>
          <p:nvPr/>
        </p:nvGrpSpPr>
        <p:grpSpPr>
          <a:xfrm rot="5400000">
            <a:off x="2135832" y="-194504"/>
            <a:ext cx="288601" cy="1096693"/>
            <a:chOff x="1006700" y="2603975"/>
            <a:chExt cx="55450" cy="210700"/>
          </a:xfrm>
        </p:grpSpPr>
        <p:sp>
          <p:nvSpPr>
            <p:cNvPr id="809" name="Google Shape;809;p45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5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5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5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5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5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5" name="Google Shape;815;p45"/>
          <p:cNvGrpSpPr/>
          <p:nvPr/>
        </p:nvGrpSpPr>
        <p:grpSpPr>
          <a:xfrm>
            <a:off x="7921987" y="3917669"/>
            <a:ext cx="1017582" cy="946700"/>
            <a:chOff x="827350" y="3629733"/>
            <a:chExt cx="1431600" cy="1332067"/>
          </a:xfrm>
        </p:grpSpPr>
        <p:sp>
          <p:nvSpPr>
            <p:cNvPr id="816" name="Google Shape;816;p4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4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4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9" name="Google Shape;819;p45"/>
          <p:cNvGrpSpPr/>
          <p:nvPr/>
        </p:nvGrpSpPr>
        <p:grpSpPr>
          <a:xfrm>
            <a:off x="7379477" y="4313619"/>
            <a:ext cx="437354" cy="406680"/>
            <a:chOff x="827350" y="3629733"/>
            <a:chExt cx="1431600" cy="1332067"/>
          </a:xfrm>
        </p:grpSpPr>
        <p:sp>
          <p:nvSpPr>
            <p:cNvPr id="820" name="Google Shape;820;p4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4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3" name="Google Shape;823;p45"/>
          <p:cNvGrpSpPr/>
          <p:nvPr/>
        </p:nvGrpSpPr>
        <p:grpSpPr>
          <a:xfrm>
            <a:off x="8035905" y="3275506"/>
            <a:ext cx="572068" cy="532028"/>
            <a:chOff x="827350" y="3629733"/>
            <a:chExt cx="1431600" cy="1332067"/>
          </a:xfrm>
        </p:grpSpPr>
        <p:sp>
          <p:nvSpPr>
            <p:cNvPr id="824" name="Google Shape;824;p4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4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4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27" name="Google Shape;82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7275" y="745625"/>
            <a:ext cx="5942298" cy="365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8"/>
          <p:cNvSpPr/>
          <p:nvPr/>
        </p:nvSpPr>
        <p:spPr>
          <a:xfrm>
            <a:off x="1475975" y="1282225"/>
            <a:ext cx="780000" cy="5727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4182000" y="1282225"/>
            <a:ext cx="780000" cy="5727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8"/>
          <p:cNvSpPr/>
          <p:nvPr/>
        </p:nvSpPr>
        <p:spPr>
          <a:xfrm>
            <a:off x="6888025" y="1282225"/>
            <a:ext cx="780000" cy="5727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8"/>
          <p:cNvSpPr/>
          <p:nvPr/>
        </p:nvSpPr>
        <p:spPr>
          <a:xfrm>
            <a:off x="1475975" y="3127475"/>
            <a:ext cx="780000" cy="5727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8"/>
          <p:cNvSpPr/>
          <p:nvPr/>
        </p:nvSpPr>
        <p:spPr>
          <a:xfrm>
            <a:off x="4182000" y="3127475"/>
            <a:ext cx="780000" cy="5727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8"/>
          <p:cNvSpPr/>
          <p:nvPr/>
        </p:nvSpPr>
        <p:spPr>
          <a:xfrm>
            <a:off x="6888025" y="3127475"/>
            <a:ext cx="780000" cy="5727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8"/>
          <p:cNvSpPr txBox="1"/>
          <p:nvPr>
            <p:ph idx="5" type="subTitle"/>
          </p:nvPr>
        </p:nvSpPr>
        <p:spPr>
          <a:xfrm>
            <a:off x="3419251" y="411461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Metrics &amp; Progress Tracking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Sprint 1 Retrospective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Sprint 2 Planning</a:t>
            </a:r>
            <a:endParaRPr sz="1000"/>
          </a:p>
        </p:txBody>
      </p:sp>
      <p:sp>
        <p:nvSpPr>
          <p:cNvPr id="328" name="Google Shape;328;p28"/>
          <p:cNvSpPr txBox="1"/>
          <p:nvPr>
            <p:ph idx="7" type="subTitle"/>
          </p:nvPr>
        </p:nvSpPr>
        <p:spPr>
          <a:xfrm>
            <a:off x="3419251" y="21931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Personas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Minimum Viable Product (MVP)</a:t>
            </a:r>
            <a:endParaRPr sz="1000"/>
          </a:p>
        </p:txBody>
      </p:sp>
      <p:sp>
        <p:nvSpPr>
          <p:cNvPr id="329" name="Google Shape;329;p28"/>
          <p:cNvSpPr txBox="1"/>
          <p:nvPr>
            <p:ph idx="21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30" name="Google Shape;330;p28"/>
          <p:cNvSpPr txBox="1"/>
          <p:nvPr>
            <p:ph idx="8" type="title"/>
          </p:nvPr>
        </p:nvSpPr>
        <p:spPr>
          <a:xfrm>
            <a:off x="1415374" y="134477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1" name="Google Shape;331;p28"/>
          <p:cNvSpPr txBox="1"/>
          <p:nvPr>
            <p:ph idx="9" type="title"/>
          </p:nvPr>
        </p:nvSpPr>
        <p:spPr>
          <a:xfrm>
            <a:off x="4121401" y="319002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32" name="Google Shape;332;p28"/>
          <p:cNvSpPr txBox="1"/>
          <p:nvPr>
            <p:ph idx="15" type="title"/>
          </p:nvPr>
        </p:nvSpPr>
        <p:spPr>
          <a:xfrm>
            <a:off x="6125276" y="36804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400"/>
              <a:t>Demonstrations &amp; Resources</a:t>
            </a:r>
            <a:endParaRPr sz="1400"/>
          </a:p>
        </p:txBody>
      </p:sp>
      <p:sp>
        <p:nvSpPr>
          <p:cNvPr id="333" name="Google Shape;333;p28"/>
          <p:cNvSpPr txBox="1"/>
          <p:nvPr>
            <p:ph type="title"/>
          </p:nvPr>
        </p:nvSpPr>
        <p:spPr>
          <a:xfrm>
            <a:off x="789424" y="16828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400"/>
              <a:t>Team &amp; Planning</a:t>
            </a:r>
            <a:endParaRPr sz="1400"/>
          </a:p>
        </p:txBody>
      </p:sp>
      <p:sp>
        <p:nvSpPr>
          <p:cNvPr id="334" name="Google Shape;334;p28"/>
          <p:cNvSpPr txBox="1"/>
          <p:nvPr>
            <p:ph idx="1" type="subTitle"/>
          </p:nvPr>
        </p:nvSpPr>
        <p:spPr>
          <a:xfrm>
            <a:off x="637024" y="20407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Team Roles &amp; Responsibilities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Improvements Based on Professor Feedback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Project Description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Team Working Agreement</a:t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/>
          </a:p>
        </p:txBody>
      </p:sp>
      <p:sp>
        <p:nvSpPr>
          <p:cNvPr id="335" name="Google Shape;335;p28"/>
          <p:cNvSpPr txBox="1"/>
          <p:nvPr>
            <p:ph idx="2" type="title"/>
          </p:nvPr>
        </p:nvSpPr>
        <p:spPr>
          <a:xfrm>
            <a:off x="713224" y="39090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400"/>
              <a:t>Project Documentation &amp; Management</a:t>
            </a:r>
            <a:endParaRPr sz="1400"/>
          </a:p>
        </p:txBody>
      </p:sp>
      <p:sp>
        <p:nvSpPr>
          <p:cNvPr id="336" name="Google Shape;336;p28"/>
          <p:cNvSpPr txBox="1"/>
          <p:nvPr>
            <p:ph idx="3" type="subTitle"/>
          </p:nvPr>
        </p:nvSpPr>
        <p:spPr>
          <a:xfrm>
            <a:off x="713224" y="434321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Diagrams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Product Backlog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Sprint 1 Backlog</a:t>
            </a:r>
            <a:endParaRPr sz="1000"/>
          </a:p>
        </p:txBody>
      </p:sp>
      <p:sp>
        <p:nvSpPr>
          <p:cNvPr id="337" name="Google Shape;337;p28"/>
          <p:cNvSpPr txBox="1"/>
          <p:nvPr>
            <p:ph idx="4" type="title"/>
          </p:nvPr>
        </p:nvSpPr>
        <p:spPr>
          <a:xfrm>
            <a:off x="3495451" y="36804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400"/>
              <a:t>Tracking &amp; Evaluation</a:t>
            </a:r>
            <a:endParaRPr sz="1400"/>
          </a:p>
        </p:txBody>
      </p:sp>
      <p:sp>
        <p:nvSpPr>
          <p:cNvPr id="338" name="Google Shape;338;p28"/>
          <p:cNvSpPr txBox="1"/>
          <p:nvPr>
            <p:ph idx="6" type="title"/>
          </p:nvPr>
        </p:nvSpPr>
        <p:spPr>
          <a:xfrm>
            <a:off x="3419251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400"/>
              <a:t>User &amp; Product Definition</a:t>
            </a:r>
            <a:endParaRPr sz="1400"/>
          </a:p>
        </p:txBody>
      </p:sp>
      <p:sp>
        <p:nvSpPr>
          <p:cNvPr id="339" name="Google Shape;339;p28"/>
          <p:cNvSpPr txBox="1"/>
          <p:nvPr>
            <p:ph idx="13" type="title"/>
          </p:nvPr>
        </p:nvSpPr>
        <p:spPr>
          <a:xfrm>
            <a:off x="1415374" y="319002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0" name="Google Shape;340;p28"/>
          <p:cNvSpPr txBox="1"/>
          <p:nvPr>
            <p:ph idx="14" type="title"/>
          </p:nvPr>
        </p:nvSpPr>
        <p:spPr>
          <a:xfrm>
            <a:off x="4121401" y="134477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1" name="Google Shape;341;p28"/>
          <p:cNvSpPr txBox="1"/>
          <p:nvPr>
            <p:ph idx="16" type="subTitle"/>
          </p:nvPr>
        </p:nvSpPr>
        <p:spPr>
          <a:xfrm>
            <a:off x="6125276" y="403841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Project Demo - Sprint 1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GitHub Repository Link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Live Application Demo</a:t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/>
          </a:p>
        </p:txBody>
      </p:sp>
      <p:sp>
        <p:nvSpPr>
          <p:cNvPr id="342" name="Google Shape;342;p28"/>
          <p:cNvSpPr txBox="1"/>
          <p:nvPr>
            <p:ph idx="17" type="title"/>
          </p:nvPr>
        </p:nvSpPr>
        <p:spPr>
          <a:xfrm>
            <a:off x="6125276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400"/>
              <a:t>Technology &amp; Implementation</a:t>
            </a:r>
            <a:endParaRPr sz="1400"/>
          </a:p>
        </p:txBody>
      </p:sp>
      <p:sp>
        <p:nvSpPr>
          <p:cNvPr id="343" name="Google Shape;343;p28"/>
          <p:cNvSpPr txBox="1"/>
          <p:nvPr>
            <p:ph idx="18" type="subTitle"/>
          </p:nvPr>
        </p:nvSpPr>
        <p:spPr>
          <a:xfrm>
            <a:off x="6125276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Technologies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Algorithms</a:t>
            </a:r>
            <a:endParaRPr/>
          </a:p>
        </p:txBody>
      </p:sp>
      <p:sp>
        <p:nvSpPr>
          <p:cNvPr id="344" name="Google Shape;344;p28"/>
          <p:cNvSpPr txBox="1"/>
          <p:nvPr>
            <p:ph idx="19" type="title"/>
          </p:nvPr>
        </p:nvSpPr>
        <p:spPr>
          <a:xfrm>
            <a:off x="6827426" y="319002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45" name="Google Shape;345;p28"/>
          <p:cNvSpPr txBox="1"/>
          <p:nvPr>
            <p:ph idx="20" type="title"/>
          </p:nvPr>
        </p:nvSpPr>
        <p:spPr>
          <a:xfrm>
            <a:off x="6827426" y="134477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46" name="Google Shape;346;p28"/>
          <p:cNvGrpSpPr/>
          <p:nvPr/>
        </p:nvGrpSpPr>
        <p:grpSpPr>
          <a:xfrm rot="5400000">
            <a:off x="8179407" y="4316346"/>
            <a:ext cx="288601" cy="1096693"/>
            <a:chOff x="1006700" y="2603975"/>
            <a:chExt cx="55450" cy="210700"/>
          </a:xfrm>
        </p:grpSpPr>
        <p:sp>
          <p:nvSpPr>
            <p:cNvPr id="347" name="Google Shape;347;p28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28"/>
          <p:cNvGrpSpPr/>
          <p:nvPr/>
        </p:nvGrpSpPr>
        <p:grpSpPr>
          <a:xfrm>
            <a:off x="57111" y="583985"/>
            <a:ext cx="520959" cy="484739"/>
            <a:chOff x="827350" y="3629733"/>
            <a:chExt cx="1431600" cy="1332067"/>
          </a:xfrm>
        </p:grpSpPr>
        <p:sp>
          <p:nvSpPr>
            <p:cNvPr id="354" name="Google Shape;354;p2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28"/>
          <p:cNvGrpSpPr/>
          <p:nvPr/>
        </p:nvGrpSpPr>
        <p:grpSpPr>
          <a:xfrm>
            <a:off x="409461" y="85600"/>
            <a:ext cx="409581" cy="381104"/>
            <a:chOff x="827350" y="3629733"/>
            <a:chExt cx="1431600" cy="1332067"/>
          </a:xfrm>
        </p:grpSpPr>
        <p:sp>
          <p:nvSpPr>
            <p:cNvPr id="358" name="Google Shape;358;p2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6"/>
          <p:cNvSpPr/>
          <p:nvPr/>
        </p:nvSpPr>
        <p:spPr>
          <a:xfrm>
            <a:off x="132200" y="644063"/>
            <a:ext cx="3133800" cy="1882500"/>
          </a:xfrm>
          <a:prstGeom prst="snip2DiagRect">
            <a:avLst>
              <a:gd fmla="val 0" name="adj1"/>
              <a:gd fmla="val 1107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46"/>
          <p:cNvSpPr txBox="1"/>
          <p:nvPr>
            <p:ph type="title"/>
          </p:nvPr>
        </p:nvSpPr>
        <p:spPr>
          <a:xfrm>
            <a:off x="132200" y="710875"/>
            <a:ext cx="31338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State Diagram</a:t>
            </a:r>
            <a:endParaRPr/>
          </a:p>
        </p:txBody>
      </p:sp>
      <p:pic>
        <p:nvPicPr>
          <p:cNvPr id="834" name="Google Shape;834;p46"/>
          <p:cNvPicPr preferRelativeResize="0"/>
          <p:nvPr/>
        </p:nvPicPr>
        <p:blipFill rotWithShape="1">
          <a:blip r:embed="rId3">
            <a:alphaModFix amt="75000"/>
          </a:blip>
          <a:srcRect b="0" l="19106" r="0" t="4942"/>
          <a:stretch/>
        </p:blipFill>
        <p:spPr>
          <a:xfrm rot="5400000">
            <a:off x="5263637" y="509564"/>
            <a:ext cx="4580326" cy="3332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5" name="Google Shape;835;p46"/>
          <p:cNvGrpSpPr/>
          <p:nvPr/>
        </p:nvGrpSpPr>
        <p:grpSpPr>
          <a:xfrm rot="5400000">
            <a:off x="2135832" y="-194504"/>
            <a:ext cx="288601" cy="1096693"/>
            <a:chOff x="1006700" y="2603975"/>
            <a:chExt cx="55450" cy="210700"/>
          </a:xfrm>
        </p:grpSpPr>
        <p:sp>
          <p:nvSpPr>
            <p:cNvPr id="836" name="Google Shape;836;p46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46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6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6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6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46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2" name="Google Shape;842;p46"/>
          <p:cNvGrpSpPr/>
          <p:nvPr/>
        </p:nvGrpSpPr>
        <p:grpSpPr>
          <a:xfrm>
            <a:off x="7921987" y="3917669"/>
            <a:ext cx="1017582" cy="946700"/>
            <a:chOff x="827350" y="3629733"/>
            <a:chExt cx="1431600" cy="1332067"/>
          </a:xfrm>
        </p:grpSpPr>
        <p:sp>
          <p:nvSpPr>
            <p:cNvPr id="843" name="Google Shape;843;p46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46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6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6" name="Google Shape;846;p46"/>
          <p:cNvGrpSpPr/>
          <p:nvPr/>
        </p:nvGrpSpPr>
        <p:grpSpPr>
          <a:xfrm>
            <a:off x="7379477" y="4313619"/>
            <a:ext cx="437354" cy="406680"/>
            <a:chOff x="827350" y="3629733"/>
            <a:chExt cx="1431600" cy="1332067"/>
          </a:xfrm>
        </p:grpSpPr>
        <p:sp>
          <p:nvSpPr>
            <p:cNvPr id="847" name="Google Shape;847;p46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6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0" name="Google Shape;850;p46"/>
          <p:cNvGrpSpPr/>
          <p:nvPr/>
        </p:nvGrpSpPr>
        <p:grpSpPr>
          <a:xfrm>
            <a:off x="8035905" y="3275506"/>
            <a:ext cx="572068" cy="532028"/>
            <a:chOff x="827350" y="3629733"/>
            <a:chExt cx="1431600" cy="1332067"/>
          </a:xfrm>
        </p:grpSpPr>
        <p:sp>
          <p:nvSpPr>
            <p:cNvPr id="851" name="Google Shape;851;p46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6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6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54" name="Google Shape;85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7550" y="152400"/>
            <a:ext cx="4340176" cy="471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7"/>
          <p:cNvSpPr/>
          <p:nvPr/>
        </p:nvSpPr>
        <p:spPr>
          <a:xfrm>
            <a:off x="132200" y="644063"/>
            <a:ext cx="3133800" cy="1882500"/>
          </a:xfrm>
          <a:prstGeom prst="snip2DiagRect">
            <a:avLst>
              <a:gd fmla="val 0" name="adj1"/>
              <a:gd fmla="val 1107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47"/>
          <p:cNvSpPr txBox="1"/>
          <p:nvPr>
            <p:ph type="title"/>
          </p:nvPr>
        </p:nvSpPr>
        <p:spPr>
          <a:xfrm>
            <a:off x="132200" y="710875"/>
            <a:ext cx="31338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Class Diagram</a:t>
            </a:r>
            <a:endParaRPr/>
          </a:p>
        </p:txBody>
      </p:sp>
      <p:pic>
        <p:nvPicPr>
          <p:cNvPr id="861" name="Google Shape;861;p47"/>
          <p:cNvPicPr preferRelativeResize="0"/>
          <p:nvPr/>
        </p:nvPicPr>
        <p:blipFill rotWithShape="1">
          <a:blip r:embed="rId3">
            <a:alphaModFix amt="75000"/>
          </a:blip>
          <a:srcRect b="0" l="19106" r="0" t="4942"/>
          <a:stretch/>
        </p:blipFill>
        <p:spPr>
          <a:xfrm rot="5400000">
            <a:off x="5263637" y="509564"/>
            <a:ext cx="4580326" cy="3332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2" name="Google Shape;862;p47"/>
          <p:cNvGrpSpPr/>
          <p:nvPr/>
        </p:nvGrpSpPr>
        <p:grpSpPr>
          <a:xfrm rot="5400000">
            <a:off x="2135832" y="-194504"/>
            <a:ext cx="288601" cy="1096693"/>
            <a:chOff x="1006700" y="2603975"/>
            <a:chExt cx="55450" cy="210700"/>
          </a:xfrm>
        </p:grpSpPr>
        <p:sp>
          <p:nvSpPr>
            <p:cNvPr id="863" name="Google Shape;863;p47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9" name="Google Shape;869;p47"/>
          <p:cNvGrpSpPr/>
          <p:nvPr/>
        </p:nvGrpSpPr>
        <p:grpSpPr>
          <a:xfrm>
            <a:off x="7921987" y="3917669"/>
            <a:ext cx="1017582" cy="946700"/>
            <a:chOff x="827350" y="3629733"/>
            <a:chExt cx="1431600" cy="1332067"/>
          </a:xfrm>
        </p:grpSpPr>
        <p:sp>
          <p:nvSpPr>
            <p:cNvPr id="870" name="Google Shape;870;p4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3" name="Google Shape;873;p47"/>
          <p:cNvGrpSpPr/>
          <p:nvPr/>
        </p:nvGrpSpPr>
        <p:grpSpPr>
          <a:xfrm>
            <a:off x="7379477" y="4313619"/>
            <a:ext cx="437354" cy="406680"/>
            <a:chOff x="827350" y="3629733"/>
            <a:chExt cx="1431600" cy="1332067"/>
          </a:xfrm>
        </p:grpSpPr>
        <p:sp>
          <p:nvSpPr>
            <p:cNvPr id="874" name="Google Shape;874;p4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7" name="Google Shape;877;p47"/>
          <p:cNvGrpSpPr/>
          <p:nvPr/>
        </p:nvGrpSpPr>
        <p:grpSpPr>
          <a:xfrm>
            <a:off x="8035905" y="3275506"/>
            <a:ext cx="572068" cy="532028"/>
            <a:chOff x="827350" y="3629733"/>
            <a:chExt cx="1431600" cy="1332067"/>
          </a:xfrm>
        </p:grpSpPr>
        <p:sp>
          <p:nvSpPr>
            <p:cNvPr id="878" name="Google Shape;878;p4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81" name="Google Shape;88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4875" y="498150"/>
            <a:ext cx="5347077" cy="41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48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48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Product Backlog - User Stories</a:t>
            </a:r>
            <a:endParaRPr/>
          </a:p>
        </p:txBody>
      </p:sp>
      <p:grpSp>
        <p:nvGrpSpPr>
          <p:cNvPr id="888" name="Google Shape;888;p48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889" name="Google Shape;889;p48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48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8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8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5" name="Google Shape;895;p48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896" name="Google Shape;896;p4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9" name="Google Shape;899;p48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900" name="Google Shape;900;p4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4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903" name="Google Shape;903;p48"/>
          <p:cNvGraphicFramePr/>
          <p:nvPr/>
        </p:nvGraphicFramePr>
        <p:xfrm>
          <a:off x="131175" y="129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{5A17EED4-5269-40F2-A741-00BD2B489D72}</a:tableStyleId>
              </a:tblPr>
              <a:tblGrid>
                <a:gridCol w="677750"/>
                <a:gridCol w="2326225"/>
                <a:gridCol w="1823900"/>
                <a:gridCol w="1583350"/>
                <a:gridCol w="1237925"/>
                <a:gridCol w="1001950"/>
              </a:tblGrid>
              <a:tr h="17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Story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Acceptance Criteria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Feature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US_01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user, I want a dashboard to view phishing email history so that I can track past threats.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Dashboard displays list of phishing emails with filtering options.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Dashboard &amp; Reporting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1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US_02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user, I want to filter emails based on risk level so that I can quickly identify dangerous emails.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allows filtering by safe, suspicious, and phishing categories.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Phishing Email Filtering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1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an admin, I want to view statistics on detected threats so that I can analyze system performance.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Dashboard provides statistics on phishing, fraud, and malicious URLs.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Threat Statistics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1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US_04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an admin, I want to manage user roles and permissions so that I can control access levels.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supports different access levels for users and admins.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Management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1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user, I want to upload an email for phishing detection so that I can know if it's safe.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classifies email as safe, suspicious, or phishing with an alert.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Phishing Email Detection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2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49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49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Product Backlog - User Stories</a:t>
            </a:r>
            <a:endParaRPr/>
          </a:p>
        </p:txBody>
      </p:sp>
      <p:grpSp>
        <p:nvGrpSpPr>
          <p:cNvPr id="910" name="Google Shape;910;p49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911" name="Google Shape;911;p49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49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9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9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9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9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7" name="Google Shape;917;p49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918" name="Google Shape;918;p4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4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4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1" name="Google Shape;921;p49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922" name="Google Shape;922;p4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4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925" name="Google Shape;925;p49"/>
          <p:cNvGraphicFramePr/>
          <p:nvPr/>
        </p:nvGraphicFramePr>
        <p:xfrm>
          <a:off x="131175" y="129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{5A17EED4-5269-40F2-A741-00BD2B489D72}</a:tableStyleId>
              </a:tblPr>
              <a:tblGrid>
                <a:gridCol w="677750"/>
                <a:gridCol w="2326225"/>
                <a:gridCol w="1823900"/>
                <a:gridCol w="1583350"/>
                <a:gridCol w="1237925"/>
                <a:gridCol w="1001950"/>
              </a:tblGrid>
              <a:tr h="17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Story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Acceptance Criteria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Feature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US_06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user, I want to upload transaction data so that I can detect fraudulent activities.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flags transaction as normal or suspicious with a confidence score.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Fraudulent Transaction Detection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2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US_07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user, I want to check if a URL is malicious so that I can avoid phishing sites.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checks URL structure and domain reputation, classifying it as safe, suspicious, or malicious.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URL Classification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2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user, I want to verify if a sender email is trustworthy so that I can decide whether to engage with the sender.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checks sender reputation and displays a trust score.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Sender Reputation Check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2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US_09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user, I want to receive real-time alerts for detected threats so that I can take immediate action.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receives notifications via email or app for detected threats.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Real-time Alerts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US_10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user, I want an option to report a false positive classification so that I can help improve detection accuracy.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Users can flag an incorrect detection for review.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Feedback System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50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Product Backlog - Technical Stories</a:t>
            </a:r>
            <a:endParaRPr/>
          </a:p>
        </p:txBody>
      </p:sp>
      <p:grpSp>
        <p:nvGrpSpPr>
          <p:cNvPr id="932" name="Google Shape;932;p50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933" name="Google Shape;933;p50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9" name="Google Shape;939;p50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940" name="Google Shape;940;p50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50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50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3" name="Google Shape;943;p50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944" name="Google Shape;944;p50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50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947" name="Google Shape;947;p50"/>
          <p:cNvGraphicFramePr/>
          <p:nvPr/>
        </p:nvGraphicFramePr>
        <p:xfrm>
          <a:off x="131175" y="129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{5A17EED4-5269-40F2-A741-00BD2B489D72}</a:tableStyleId>
              </a:tblPr>
              <a:tblGrid>
                <a:gridCol w="677750"/>
                <a:gridCol w="2326225"/>
                <a:gridCol w="1823900"/>
                <a:gridCol w="1583350"/>
                <a:gridCol w="1237925"/>
                <a:gridCol w="1001950"/>
              </a:tblGrid>
              <a:tr h="17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Technical Story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Acceptance Criteria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Feature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TS_01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Create a dashboard for threat statistics so that admins can monitor system performance.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Dashboard displays data on detected threats.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Threat Statistics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1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TS_02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Design a user role management system so that access levels can be controlled efficiently.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Admins can assign permissions to different user roles.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Management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1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Implement OAuth authentication for secure user access so that users can log in securely.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authentication is secure, and access tokens work correctly.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Security &amp; Authentication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1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TS_04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Set up AWS for cloud deployment so that the system can be scalable and accessible.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Backend deployed and accessible via API.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Cloud Deployment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1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Integrate BERT model for phishing email detection so that emails can be classified accurately.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Model achieves at least 90% accuracy on test data.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AI Model Training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2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51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51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Product Backlog - Technical Stories</a:t>
            </a:r>
            <a:endParaRPr/>
          </a:p>
        </p:txBody>
      </p:sp>
      <p:grpSp>
        <p:nvGrpSpPr>
          <p:cNvPr id="954" name="Google Shape;954;p51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955" name="Google Shape;955;p51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51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51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51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1" name="Google Shape;961;p51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962" name="Google Shape;962;p51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51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51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5" name="Google Shape;965;p51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966" name="Google Shape;966;p51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51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51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969" name="Google Shape;969;p51"/>
          <p:cNvGraphicFramePr/>
          <p:nvPr/>
        </p:nvGraphicFramePr>
        <p:xfrm>
          <a:off x="131175" y="129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{5A17EED4-5269-40F2-A741-00BD2B489D72}</a:tableStyleId>
              </a:tblPr>
              <a:tblGrid>
                <a:gridCol w="677750"/>
                <a:gridCol w="2326225"/>
                <a:gridCol w="1823900"/>
                <a:gridCol w="1583350"/>
                <a:gridCol w="1237925"/>
                <a:gridCol w="1001950"/>
              </a:tblGrid>
              <a:tr h="17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Technical Story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Acceptance Criteria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Feature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TS_06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Implement Autoencoder + Isolation Forest for fraud detection so that anomalies in transactions can be detected.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Model correctly classifies anomalies in dataset.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AI Model Training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2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TS_07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Deploy CNN + LSTM model for URL detection so that phishing websites can be identified.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Model classifies URLs with at least 85% accuracy.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AI Model Training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2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Implement email sender verification model so that sender reputation can be assessed.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provides a sender trust score based on reputation.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Sender Reputation Check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2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TS_09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Develop a notification system for real-time alerts so that users are informed of potential threats.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Users receive accurate notifications for detected threats.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Notification System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TS_10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Develop a feedback mechanism for false positive reports so that the system can improve over time.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Users can flag and submit incorrect classifications for review.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Feedback System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52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52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Sprint 1 Backlog</a:t>
            </a:r>
            <a:endParaRPr/>
          </a:p>
        </p:txBody>
      </p:sp>
      <p:grpSp>
        <p:nvGrpSpPr>
          <p:cNvPr id="976" name="Google Shape;976;p52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977" name="Google Shape;977;p52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52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52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52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52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52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3" name="Google Shape;983;p52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984" name="Google Shape;984;p5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7" name="Google Shape;987;p52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988" name="Google Shape;988;p5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5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5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991" name="Google Shape;991;p52"/>
          <p:cNvGraphicFramePr/>
          <p:nvPr/>
        </p:nvGraphicFramePr>
        <p:xfrm>
          <a:off x="740775" y="129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{5A17EED4-5269-40F2-A741-00BD2B489D72}</a:tableStyleId>
              </a:tblPr>
              <a:tblGrid>
                <a:gridCol w="677750"/>
                <a:gridCol w="2326225"/>
                <a:gridCol w="1823900"/>
                <a:gridCol w="1583350"/>
                <a:gridCol w="1237925"/>
              </a:tblGrid>
              <a:tr h="17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Story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Acceptance Criteria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Feature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US_01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user, I want a dashboard to view phishing email history so that I can track past threats.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Dashboard displays list of phishing emails with filtering options.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Dashboard &amp; Reporting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US_02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user, I want to filter emails based on risk level so that I can quickly identify dangerous emails.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allows filtering by safe, suspicious, and phishing categories.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Phishing Email Filtering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an admin, I want to view statistics on detected threats so that I can analyze system performance.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Dashboard provides statistics on phishing, fraud, and malicious URLs.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Threat Statistics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US_04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an admin, I want to manage user roles and permissions so that I can control access levels.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supports different access levels for users and admins.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Management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TS_01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Create a dashboard for threat statistics so that admins can monitor system performance.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Dashboard displays data on detected threats.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Threat Statistics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53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53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Sprint 1 Backlog</a:t>
            </a:r>
            <a:endParaRPr/>
          </a:p>
        </p:txBody>
      </p:sp>
      <p:grpSp>
        <p:nvGrpSpPr>
          <p:cNvPr id="998" name="Google Shape;998;p53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999" name="Google Shape;999;p53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53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53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53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53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53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5" name="Google Shape;1005;p53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1006" name="Google Shape;1006;p5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5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5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9" name="Google Shape;1009;p53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1010" name="Google Shape;1010;p5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5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5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013" name="Google Shape;1013;p53"/>
          <p:cNvGraphicFramePr/>
          <p:nvPr/>
        </p:nvGraphicFramePr>
        <p:xfrm>
          <a:off x="740775" y="129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{5A17EED4-5269-40F2-A741-00BD2B489D72}</a:tableStyleId>
              </a:tblPr>
              <a:tblGrid>
                <a:gridCol w="677750"/>
                <a:gridCol w="2326225"/>
                <a:gridCol w="1823900"/>
                <a:gridCol w="1583350"/>
                <a:gridCol w="1237925"/>
              </a:tblGrid>
              <a:tr h="17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Story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Acceptance Criteria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Feature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TS_02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Design a user role management system so that access levels can be controlled efficiently.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Admins can assign permissions to different user roles.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Management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Implement OAuth authentication for secure user access so that users can log in securely.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authentication is secure, and access tokens work correctly.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Security &amp; Authentication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TS_04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Set up AWS for cloud deployment so that the system can be scalable and accessible.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Backend deployed and accessible via API.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Cloud Deployment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54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Test Cases Sprint 1</a:t>
            </a:r>
            <a:endParaRPr/>
          </a:p>
        </p:txBody>
      </p:sp>
      <p:grpSp>
        <p:nvGrpSpPr>
          <p:cNvPr id="1020" name="Google Shape;1020;p54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1021" name="Google Shape;1021;p54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54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54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54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54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54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7" name="Google Shape;1027;p54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1028" name="Google Shape;1028;p54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54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54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54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1032" name="Google Shape;1032;p54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54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54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035" name="Google Shape;1035;p54"/>
          <p:cNvGraphicFramePr/>
          <p:nvPr/>
        </p:nvGraphicFramePr>
        <p:xfrm>
          <a:off x="740775" y="129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{5A17EED4-5269-40F2-A741-00BD2B489D72}</a:tableStyleId>
              </a:tblPr>
              <a:tblGrid>
                <a:gridCol w="677750"/>
                <a:gridCol w="2326225"/>
                <a:gridCol w="1823900"/>
                <a:gridCol w="1583350"/>
                <a:gridCol w="1237925"/>
              </a:tblGrid>
              <a:tr h="17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ID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Test Case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Expected Outcome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Actual Outcome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Pass/Fail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US_01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Verify that the dashboard displays a list of phishing emails.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Emails are displayed with filtering options.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Emails displayed, filtering working correctly.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US_02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Test email filtering by risk level (safe, suspicious, phishing).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Emails are categorized correctly based on risk.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Emails categorized correctly.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Verify that statistics on phishing, fraud, and malicious URLs are displayed correctly.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Statistics are accurate and match the database records.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Statistics displayed correctly.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US_04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Test user role management to ensure different permissions apply correctly.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Users with different roles have the correct access.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Role-based access not working as expected.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Fail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55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55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Test Cases Sprint 1</a:t>
            </a:r>
            <a:endParaRPr/>
          </a:p>
        </p:txBody>
      </p:sp>
      <p:grpSp>
        <p:nvGrpSpPr>
          <p:cNvPr id="1042" name="Google Shape;1042;p55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1043" name="Google Shape;1043;p55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55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55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55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55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55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9" name="Google Shape;1049;p55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1050" name="Google Shape;1050;p5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3" name="Google Shape;1053;p55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1054" name="Google Shape;1054;p5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5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5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057" name="Google Shape;1057;p55"/>
          <p:cNvGraphicFramePr/>
          <p:nvPr/>
        </p:nvGraphicFramePr>
        <p:xfrm>
          <a:off x="740775" y="129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{5A17EED4-5269-40F2-A741-00BD2B489D72}</a:tableStyleId>
              </a:tblPr>
              <a:tblGrid>
                <a:gridCol w="677750"/>
                <a:gridCol w="2326225"/>
                <a:gridCol w="1823900"/>
                <a:gridCol w="1583350"/>
                <a:gridCol w="1237925"/>
              </a:tblGrid>
              <a:tr h="17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ID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Test Case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Expected Outcome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Actual Outcome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Pass/Fail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TS_01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Validate that the dashboard correctly retrieves and displays threat statistics.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Data loads correctly without errors.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Dashboard loads data correctly.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TS_02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Verify that admins can create, modify, and delete user roles.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Role-based access control works as expected.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Role modifications failing due to permission errors.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Test OAuth login to confirm secure authentication and token generation.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Users can log in securely and receive valid tokens.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Authentication failing, token issue detected.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Fail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TS_04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Verify AWS deployment accessibility.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The system is deployed and can be accessed via API.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Deployment unsuccessful, API inaccessible.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9"/>
          <p:cNvSpPr txBox="1"/>
          <p:nvPr>
            <p:ph idx="6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Team Members</a:t>
            </a:r>
            <a:endParaRPr/>
          </a:p>
        </p:txBody>
      </p:sp>
      <p:grpSp>
        <p:nvGrpSpPr>
          <p:cNvPr id="367" name="Google Shape;367;p29"/>
          <p:cNvGrpSpPr/>
          <p:nvPr/>
        </p:nvGrpSpPr>
        <p:grpSpPr>
          <a:xfrm>
            <a:off x="8699757" y="487596"/>
            <a:ext cx="288601" cy="1096693"/>
            <a:chOff x="1006700" y="2603975"/>
            <a:chExt cx="55450" cy="210700"/>
          </a:xfrm>
        </p:grpSpPr>
        <p:sp>
          <p:nvSpPr>
            <p:cNvPr id="368" name="Google Shape;368;p29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4" name="Google Shape;374;p29"/>
          <p:cNvGrpSpPr/>
          <p:nvPr/>
        </p:nvGrpSpPr>
        <p:grpSpPr>
          <a:xfrm rot="5400000">
            <a:off x="759157" y="4251096"/>
            <a:ext cx="288601" cy="1096693"/>
            <a:chOff x="1006700" y="2603975"/>
            <a:chExt cx="55450" cy="210700"/>
          </a:xfrm>
        </p:grpSpPr>
        <p:sp>
          <p:nvSpPr>
            <p:cNvPr id="375" name="Google Shape;375;p29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29"/>
          <p:cNvGrpSpPr/>
          <p:nvPr/>
        </p:nvGrpSpPr>
        <p:grpSpPr>
          <a:xfrm>
            <a:off x="142093" y="220619"/>
            <a:ext cx="464268" cy="431989"/>
            <a:chOff x="827350" y="3629733"/>
            <a:chExt cx="1431600" cy="1332067"/>
          </a:xfrm>
        </p:grpSpPr>
        <p:sp>
          <p:nvSpPr>
            <p:cNvPr id="382" name="Google Shape;382;p2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5" name="Google Shape;385;p29"/>
          <p:cNvSpPr txBox="1"/>
          <p:nvPr>
            <p:ph type="title"/>
          </p:nvPr>
        </p:nvSpPr>
        <p:spPr>
          <a:xfrm rot="-1114">
            <a:off x="726775" y="3174050"/>
            <a:ext cx="27783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Vaishnavi Dasari </a:t>
            </a:r>
            <a:endParaRPr/>
          </a:p>
        </p:txBody>
      </p:sp>
      <p:sp>
        <p:nvSpPr>
          <p:cNvPr id="386" name="Google Shape;386;p29"/>
          <p:cNvSpPr txBox="1"/>
          <p:nvPr>
            <p:ph idx="1" type="subTitle"/>
          </p:nvPr>
        </p:nvSpPr>
        <p:spPr>
          <a:xfrm rot="371">
            <a:off x="726775" y="3982152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Machine learning Engineer</a:t>
            </a:r>
            <a:endParaRPr/>
          </a:p>
        </p:txBody>
      </p:sp>
      <p:pic>
        <p:nvPicPr>
          <p:cNvPr id="387" name="Google Shape;38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8175" y="1439675"/>
            <a:ext cx="1475500" cy="1733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29"/>
          <p:cNvGrpSpPr/>
          <p:nvPr/>
        </p:nvGrpSpPr>
        <p:grpSpPr>
          <a:xfrm rot="5400000">
            <a:off x="3502357" y="4251096"/>
            <a:ext cx="288601" cy="1096693"/>
            <a:chOff x="1006700" y="2603975"/>
            <a:chExt cx="55450" cy="210700"/>
          </a:xfrm>
        </p:grpSpPr>
        <p:sp>
          <p:nvSpPr>
            <p:cNvPr id="389" name="Google Shape;389;p29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5" name="Google Shape;395;p29"/>
          <p:cNvSpPr txBox="1"/>
          <p:nvPr>
            <p:ph type="title"/>
          </p:nvPr>
        </p:nvSpPr>
        <p:spPr>
          <a:xfrm rot="-1114">
            <a:off x="3469975" y="3174050"/>
            <a:ext cx="27783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Snehitha Bodiga</a:t>
            </a:r>
            <a:endParaRPr/>
          </a:p>
        </p:txBody>
      </p:sp>
      <p:sp>
        <p:nvSpPr>
          <p:cNvPr id="396" name="Google Shape;396;p29"/>
          <p:cNvSpPr txBox="1"/>
          <p:nvPr>
            <p:ph idx="1" type="subTitle"/>
          </p:nvPr>
        </p:nvSpPr>
        <p:spPr>
          <a:xfrm rot="371">
            <a:off x="3469975" y="3982152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Full Stack Developer</a:t>
            </a:r>
            <a:endParaRPr/>
          </a:p>
        </p:txBody>
      </p:sp>
      <p:pic>
        <p:nvPicPr>
          <p:cNvPr id="397" name="Google Shape;39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5463" y="1439675"/>
            <a:ext cx="1867312" cy="17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9"/>
          <p:cNvSpPr txBox="1"/>
          <p:nvPr>
            <p:ph type="title"/>
          </p:nvPr>
        </p:nvSpPr>
        <p:spPr>
          <a:xfrm rot="-1114">
            <a:off x="6155175" y="3174050"/>
            <a:ext cx="27783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Aasritha Bhimisetty</a:t>
            </a:r>
            <a:endParaRPr/>
          </a:p>
        </p:txBody>
      </p:sp>
      <p:sp>
        <p:nvSpPr>
          <p:cNvPr id="399" name="Google Shape;399;p29"/>
          <p:cNvSpPr txBox="1"/>
          <p:nvPr>
            <p:ph idx="1" type="subTitle"/>
          </p:nvPr>
        </p:nvSpPr>
        <p:spPr>
          <a:xfrm rot="371">
            <a:off x="6155175" y="3982152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Frontend Developer</a:t>
            </a:r>
            <a:endParaRPr/>
          </a:p>
        </p:txBody>
      </p:sp>
      <p:pic>
        <p:nvPicPr>
          <p:cNvPr id="400" name="Google Shape;40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23781" y="1439675"/>
            <a:ext cx="1300453" cy="1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6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56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Sprint 1 Stories Completed</a:t>
            </a:r>
            <a:endParaRPr/>
          </a:p>
        </p:txBody>
      </p:sp>
      <p:grpSp>
        <p:nvGrpSpPr>
          <p:cNvPr id="1064" name="Google Shape;1064;p56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1065" name="Google Shape;1065;p56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56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56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56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56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56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1" name="Google Shape;1071;p56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1072" name="Google Shape;1072;p56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56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56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5" name="Google Shape;1075;p56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1076" name="Google Shape;1076;p56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56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56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079" name="Google Shape;1079;p56"/>
          <p:cNvGraphicFramePr/>
          <p:nvPr/>
        </p:nvGraphicFramePr>
        <p:xfrm>
          <a:off x="1051100" y="131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{5A17EED4-5269-40F2-A741-00BD2B489D72}</a:tableStyleId>
              </a:tblPr>
              <a:tblGrid>
                <a:gridCol w="951025"/>
                <a:gridCol w="4444250"/>
                <a:gridCol w="1355175"/>
              </a:tblGrid>
              <a:tr h="161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Story / Task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US_01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user, I want a dashboard to view phishing email history so that I can track past threats.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US_02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user, I want to filter emails based on risk level so that I can quickly identify dangerous emails.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an admin, I want to view statistics on detected threats so that I can analyze system performance.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TS_01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Create a dashboard for threat statistics so that admins can monitor system performance.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TS_02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Design a user role management system so that access levels can be controlled efficiently.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TS_04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Set up AWS for cloud deployment so that the system can be scalable and accessible.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80" name="Google Shape;1080;p56"/>
          <p:cNvSpPr txBox="1"/>
          <p:nvPr/>
        </p:nvSpPr>
        <p:spPr>
          <a:xfrm>
            <a:off x="4716950" y="4475200"/>
            <a:ext cx="407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Total Completed Story Points: 37</a:t>
            </a:r>
            <a:endParaRPr b="0" i="0" sz="8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7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57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Sprint 1 Stories Not Completed</a:t>
            </a:r>
            <a:endParaRPr/>
          </a:p>
        </p:txBody>
      </p:sp>
      <p:grpSp>
        <p:nvGrpSpPr>
          <p:cNvPr id="1087" name="Google Shape;1087;p57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1088" name="Google Shape;1088;p57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57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57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57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57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57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4" name="Google Shape;1094;p57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1095" name="Google Shape;1095;p5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5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8" name="Google Shape;1098;p57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1099" name="Google Shape;1099;p5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5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5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102" name="Google Shape;1102;p57"/>
          <p:cNvGraphicFramePr/>
          <p:nvPr/>
        </p:nvGraphicFramePr>
        <p:xfrm>
          <a:off x="1051100" y="131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{5A17EED4-5269-40F2-A741-00BD2B489D72}</a:tableStyleId>
              </a:tblPr>
              <a:tblGrid>
                <a:gridCol w="951025"/>
                <a:gridCol w="4444250"/>
                <a:gridCol w="1355175"/>
              </a:tblGrid>
              <a:tr h="161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Story / Task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US_04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an admin, I want to manage user roles and permissions so that I can control access levels.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Implement OAuth authentication for secure user access so that users can log in securely.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03" name="Google Shape;1103;p57"/>
          <p:cNvSpPr txBox="1"/>
          <p:nvPr/>
        </p:nvSpPr>
        <p:spPr>
          <a:xfrm>
            <a:off x="4716950" y="2646400"/>
            <a:ext cx="407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Total Not Completed Story Points: 13</a:t>
            </a:r>
            <a:endParaRPr b="0" i="0" sz="8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58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58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Team Velocity</a:t>
            </a:r>
            <a:endParaRPr/>
          </a:p>
        </p:txBody>
      </p:sp>
      <p:grpSp>
        <p:nvGrpSpPr>
          <p:cNvPr id="1110" name="Google Shape;1110;p58"/>
          <p:cNvGrpSpPr/>
          <p:nvPr/>
        </p:nvGrpSpPr>
        <p:grpSpPr>
          <a:xfrm rot="10800000">
            <a:off x="159357" y="3842671"/>
            <a:ext cx="288601" cy="1096693"/>
            <a:chOff x="1006700" y="2603975"/>
            <a:chExt cx="55450" cy="210700"/>
          </a:xfrm>
        </p:grpSpPr>
        <p:sp>
          <p:nvSpPr>
            <p:cNvPr id="1111" name="Google Shape;1111;p58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58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58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58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58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58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7" name="Google Shape;1117;p58"/>
          <p:cNvGrpSpPr/>
          <p:nvPr/>
        </p:nvGrpSpPr>
        <p:grpSpPr>
          <a:xfrm>
            <a:off x="8194369" y="209586"/>
            <a:ext cx="767910" cy="714388"/>
            <a:chOff x="827350" y="3629733"/>
            <a:chExt cx="1431600" cy="1332067"/>
          </a:xfrm>
        </p:grpSpPr>
        <p:sp>
          <p:nvSpPr>
            <p:cNvPr id="1118" name="Google Shape;1118;p5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5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5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1" name="Google Shape;1121;p58"/>
          <p:cNvGrpSpPr/>
          <p:nvPr/>
        </p:nvGrpSpPr>
        <p:grpSpPr>
          <a:xfrm>
            <a:off x="8579627" y="1005469"/>
            <a:ext cx="437354" cy="406680"/>
            <a:chOff x="827350" y="3629733"/>
            <a:chExt cx="1431600" cy="1332067"/>
          </a:xfrm>
        </p:grpSpPr>
        <p:sp>
          <p:nvSpPr>
            <p:cNvPr id="1122" name="Google Shape;1122;p5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5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5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58"/>
          <p:cNvSpPr txBox="1"/>
          <p:nvPr/>
        </p:nvSpPr>
        <p:spPr>
          <a:xfrm>
            <a:off x="1025100" y="1497075"/>
            <a:ext cx="6714300" cy="16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Total Story Points Completed: 37</a:t>
            </a:r>
            <a:endParaRPr b="0" i="0" sz="14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59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59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Burn Down Chart</a:t>
            </a:r>
            <a:endParaRPr/>
          </a:p>
        </p:txBody>
      </p:sp>
      <p:grpSp>
        <p:nvGrpSpPr>
          <p:cNvPr id="1132" name="Google Shape;1132;p59"/>
          <p:cNvGrpSpPr/>
          <p:nvPr/>
        </p:nvGrpSpPr>
        <p:grpSpPr>
          <a:xfrm rot="10800000">
            <a:off x="8665182" y="423196"/>
            <a:ext cx="288601" cy="1096693"/>
            <a:chOff x="1006700" y="2603975"/>
            <a:chExt cx="55450" cy="210700"/>
          </a:xfrm>
        </p:grpSpPr>
        <p:sp>
          <p:nvSpPr>
            <p:cNvPr id="1133" name="Google Shape;1133;p59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59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59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59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59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59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39" name="Google Shape;113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4550" y="1294800"/>
            <a:ext cx="6115763" cy="36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60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60"/>
          <p:cNvSpPr/>
          <p:nvPr/>
        </p:nvSpPr>
        <p:spPr>
          <a:xfrm>
            <a:off x="3880500" y="1554975"/>
            <a:ext cx="1383000" cy="1383000"/>
          </a:xfrm>
          <a:prstGeom prst="pie">
            <a:avLst>
              <a:gd fmla="val 16169877" name="adj1"/>
              <a:gd fmla="val 13431695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60"/>
          <p:cNvSpPr/>
          <p:nvPr/>
        </p:nvSpPr>
        <p:spPr>
          <a:xfrm>
            <a:off x="6664043" y="1554975"/>
            <a:ext cx="1383000" cy="1383000"/>
          </a:xfrm>
          <a:prstGeom prst="pie">
            <a:avLst>
              <a:gd fmla="val 16169877" name="adj1"/>
              <a:gd fmla="val 616012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60"/>
          <p:cNvSpPr/>
          <p:nvPr/>
        </p:nvSpPr>
        <p:spPr>
          <a:xfrm>
            <a:off x="1096950" y="1554975"/>
            <a:ext cx="1383000" cy="1383000"/>
          </a:xfrm>
          <a:prstGeom prst="pie">
            <a:avLst>
              <a:gd fmla="val 16169877" name="adj1"/>
              <a:gd fmla="val 10736181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60"/>
          <p:cNvSpPr/>
          <p:nvPr/>
        </p:nvSpPr>
        <p:spPr>
          <a:xfrm>
            <a:off x="4100400" y="1774875"/>
            <a:ext cx="943200" cy="943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60"/>
          <p:cNvSpPr/>
          <p:nvPr/>
        </p:nvSpPr>
        <p:spPr>
          <a:xfrm>
            <a:off x="6883943" y="1774875"/>
            <a:ext cx="943200" cy="943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60"/>
          <p:cNvSpPr/>
          <p:nvPr/>
        </p:nvSpPr>
        <p:spPr>
          <a:xfrm>
            <a:off x="1316850" y="1774875"/>
            <a:ext cx="943200" cy="943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60"/>
          <p:cNvSpPr txBox="1"/>
          <p:nvPr>
            <p:ph idx="9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Completed/Committed Ratio</a:t>
            </a:r>
            <a:endParaRPr/>
          </a:p>
        </p:txBody>
      </p:sp>
      <p:sp>
        <p:nvSpPr>
          <p:cNvPr id="1152" name="Google Shape;1152;p60"/>
          <p:cNvSpPr txBox="1"/>
          <p:nvPr>
            <p:ph type="title"/>
          </p:nvPr>
        </p:nvSpPr>
        <p:spPr>
          <a:xfrm>
            <a:off x="867750" y="3650200"/>
            <a:ext cx="1841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700"/>
              <a:t>Committed Story Points</a:t>
            </a:r>
            <a:endParaRPr sz="1700"/>
          </a:p>
        </p:txBody>
      </p:sp>
      <p:sp>
        <p:nvSpPr>
          <p:cNvPr id="1153" name="Google Shape;1153;p60"/>
          <p:cNvSpPr txBox="1"/>
          <p:nvPr>
            <p:ph idx="6" type="title"/>
          </p:nvPr>
        </p:nvSpPr>
        <p:spPr>
          <a:xfrm>
            <a:off x="1316850" y="1989375"/>
            <a:ext cx="943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50</a:t>
            </a:r>
            <a:endParaRPr/>
          </a:p>
        </p:txBody>
      </p:sp>
      <p:sp>
        <p:nvSpPr>
          <p:cNvPr id="1154" name="Google Shape;1154;p60"/>
          <p:cNvSpPr txBox="1"/>
          <p:nvPr>
            <p:ph idx="7" type="title"/>
          </p:nvPr>
        </p:nvSpPr>
        <p:spPr>
          <a:xfrm>
            <a:off x="4100400" y="1989375"/>
            <a:ext cx="943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37</a:t>
            </a:r>
            <a:endParaRPr/>
          </a:p>
        </p:txBody>
      </p:sp>
      <p:sp>
        <p:nvSpPr>
          <p:cNvPr id="1155" name="Google Shape;1155;p60"/>
          <p:cNvSpPr txBox="1"/>
          <p:nvPr>
            <p:ph idx="8" type="title"/>
          </p:nvPr>
        </p:nvSpPr>
        <p:spPr>
          <a:xfrm>
            <a:off x="6883943" y="1989375"/>
            <a:ext cx="943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74%</a:t>
            </a:r>
            <a:endParaRPr/>
          </a:p>
        </p:txBody>
      </p:sp>
      <p:grpSp>
        <p:nvGrpSpPr>
          <p:cNvPr id="1156" name="Google Shape;1156;p60"/>
          <p:cNvGrpSpPr/>
          <p:nvPr/>
        </p:nvGrpSpPr>
        <p:grpSpPr>
          <a:xfrm rot="10800000">
            <a:off x="159357" y="423196"/>
            <a:ext cx="288601" cy="1096693"/>
            <a:chOff x="1006700" y="2603975"/>
            <a:chExt cx="55450" cy="210700"/>
          </a:xfrm>
        </p:grpSpPr>
        <p:sp>
          <p:nvSpPr>
            <p:cNvPr id="1157" name="Google Shape;1157;p60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60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60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60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60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60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3" name="Google Shape;1163;p60"/>
          <p:cNvGrpSpPr/>
          <p:nvPr/>
        </p:nvGrpSpPr>
        <p:grpSpPr>
          <a:xfrm>
            <a:off x="7352014" y="4536899"/>
            <a:ext cx="437354" cy="406813"/>
            <a:chOff x="827350" y="3629733"/>
            <a:chExt cx="1431600" cy="1332067"/>
          </a:xfrm>
        </p:grpSpPr>
        <p:sp>
          <p:nvSpPr>
            <p:cNvPr id="1164" name="Google Shape;1164;p60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60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60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7" name="Google Shape;1167;p60"/>
          <p:cNvSpPr txBox="1"/>
          <p:nvPr>
            <p:ph type="title"/>
          </p:nvPr>
        </p:nvSpPr>
        <p:spPr>
          <a:xfrm>
            <a:off x="3687150" y="3574000"/>
            <a:ext cx="1841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700"/>
              <a:t>Completed Story Points</a:t>
            </a:r>
            <a:endParaRPr sz="1700"/>
          </a:p>
        </p:txBody>
      </p:sp>
      <p:sp>
        <p:nvSpPr>
          <p:cNvPr id="1168" name="Google Shape;1168;p60"/>
          <p:cNvSpPr txBox="1"/>
          <p:nvPr>
            <p:ph type="title"/>
          </p:nvPr>
        </p:nvSpPr>
        <p:spPr>
          <a:xfrm>
            <a:off x="6267650" y="3497800"/>
            <a:ext cx="24708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700"/>
              <a:t>Completed/Committed Ratio</a:t>
            </a:r>
            <a:endParaRPr sz="17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61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61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Retrospective</a:t>
            </a:r>
            <a:endParaRPr/>
          </a:p>
        </p:txBody>
      </p:sp>
      <p:grpSp>
        <p:nvGrpSpPr>
          <p:cNvPr id="1175" name="Google Shape;1175;p61"/>
          <p:cNvGrpSpPr/>
          <p:nvPr/>
        </p:nvGrpSpPr>
        <p:grpSpPr>
          <a:xfrm>
            <a:off x="713219" y="47661"/>
            <a:ext cx="767910" cy="714388"/>
            <a:chOff x="827350" y="3629733"/>
            <a:chExt cx="1431600" cy="1332067"/>
          </a:xfrm>
        </p:grpSpPr>
        <p:sp>
          <p:nvSpPr>
            <p:cNvPr id="1176" name="Google Shape;1176;p61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61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61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9" name="Google Shape;1179;p61"/>
          <p:cNvGrpSpPr/>
          <p:nvPr/>
        </p:nvGrpSpPr>
        <p:grpSpPr>
          <a:xfrm>
            <a:off x="275877" y="623006"/>
            <a:ext cx="437354" cy="406680"/>
            <a:chOff x="827350" y="3629733"/>
            <a:chExt cx="1431600" cy="1332067"/>
          </a:xfrm>
        </p:grpSpPr>
        <p:sp>
          <p:nvSpPr>
            <p:cNvPr id="1180" name="Google Shape;1180;p61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61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61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83" name="Google Shape;1183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1875" y="1372725"/>
            <a:ext cx="6580250" cy="319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62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62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Sprint 2 Planning</a:t>
            </a:r>
            <a:endParaRPr/>
          </a:p>
        </p:txBody>
      </p:sp>
      <p:grpSp>
        <p:nvGrpSpPr>
          <p:cNvPr id="1190" name="Google Shape;1190;p62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1191" name="Google Shape;1191;p62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62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62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62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62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62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7" name="Google Shape;1197;p62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1198" name="Google Shape;1198;p6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6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6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1" name="Google Shape;1201;p62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1202" name="Google Shape;1202;p6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6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6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205" name="Google Shape;1205;p62"/>
          <p:cNvGraphicFramePr/>
          <p:nvPr/>
        </p:nvGraphicFramePr>
        <p:xfrm>
          <a:off x="152400" y="118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{5A17EED4-5269-40F2-A741-00BD2B489D72}</a:tableStyleId>
              </a:tblPr>
              <a:tblGrid>
                <a:gridCol w="952500"/>
                <a:gridCol w="2600975"/>
                <a:gridCol w="1942975"/>
                <a:gridCol w="1539725"/>
                <a:gridCol w="1228650"/>
              </a:tblGrid>
              <a:tr h="197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Story / Task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Acceptance Criteria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Feature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3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US_04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an admin, I want to manage user roles and permissions so that I can control access levels.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supports different access levels for users and admins.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Management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5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Implement OAuth authentication for secure user access so that users can log in securely.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authentication is secure, and access tokens work correctly.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Security &amp; Authentication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5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user, I want to upload an email for phishing detection so that I can know if it's safe.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classifies email as safe, suspicious, or phishing with an alert.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Phishing Email Detection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5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US_06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user, I want to upload transaction data so that I can detect fraudulent activities.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flags transaction as normal or suspicious with a confidence score.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Fraudulent Transaction Detection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3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US_07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user, I want to check if a URL is malicious so that I can avoid phishing sites.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checks URL structure and domain reputation, classifying it as safe, suspicious, or malicious.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URL Classification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3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63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Sprint 2 Planning</a:t>
            </a:r>
            <a:endParaRPr/>
          </a:p>
        </p:txBody>
      </p:sp>
      <p:grpSp>
        <p:nvGrpSpPr>
          <p:cNvPr id="1212" name="Google Shape;1212;p63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1213" name="Google Shape;1213;p63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63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63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63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63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63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9" name="Google Shape;1219;p63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1220" name="Google Shape;1220;p6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6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6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3" name="Google Shape;1223;p63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1224" name="Google Shape;1224;p6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6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6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227" name="Google Shape;1227;p63"/>
          <p:cNvGraphicFramePr/>
          <p:nvPr/>
        </p:nvGraphicFramePr>
        <p:xfrm>
          <a:off x="152400" y="118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{5A17EED4-5269-40F2-A741-00BD2B489D72}</a:tableStyleId>
              </a:tblPr>
              <a:tblGrid>
                <a:gridCol w="952500"/>
                <a:gridCol w="2600975"/>
                <a:gridCol w="1942975"/>
                <a:gridCol w="1539725"/>
                <a:gridCol w="1228650"/>
              </a:tblGrid>
              <a:tr h="197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Story / Task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Acceptance Criteria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Feature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3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user, I want to verify if a sender email is trustworthy so that I can decide whether to engage with the sender.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checks sender reputation and displays a trust score.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Sender Reputation Check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5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Integrate BERT model for phishing email detection so that emails can be classified accurately.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Model achieves at least 90% accuracy on test data.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AI Model Training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5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TS_06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Implement Autoencoder + Isolation Forest for fraud detection so that anomalies in transactions can be detected.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Model correctly classifies anomalies in dataset.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AI Model Training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5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TS_07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Deploy CNN + LSTM model for URL detection so that phishing websites can be identified.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Model classifies URLs with at least 85% accuracy.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AI Model Training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64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Application Screenshots</a:t>
            </a:r>
            <a:endParaRPr/>
          </a:p>
        </p:txBody>
      </p:sp>
      <p:pic>
        <p:nvPicPr>
          <p:cNvPr id="1233" name="Google Shape;1233;p64" title="Screenshot 2025-03-11 at 4.22.08 P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825" y="1167700"/>
            <a:ext cx="7510682" cy="372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65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Application Screenshots</a:t>
            </a:r>
            <a:endParaRPr/>
          </a:p>
        </p:txBody>
      </p:sp>
      <p:pic>
        <p:nvPicPr>
          <p:cNvPr id="1239" name="Google Shape;1239;p65" title="Screenshot 2025-03-11 at 4.23.13 P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975" y="1177425"/>
            <a:ext cx="8117924" cy="37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0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0"/>
          <p:cNvSpPr txBox="1"/>
          <p:nvPr>
            <p:ph idx="6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Team Members</a:t>
            </a:r>
            <a:endParaRPr/>
          </a:p>
        </p:txBody>
      </p:sp>
      <p:grpSp>
        <p:nvGrpSpPr>
          <p:cNvPr id="407" name="Google Shape;407;p30"/>
          <p:cNvGrpSpPr/>
          <p:nvPr/>
        </p:nvGrpSpPr>
        <p:grpSpPr>
          <a:xfrm>
            <a:off x="8699757" y="487596"/>
            <a:ext cx="288601" cy="1096693"/>
            <a:chOff x="1006700" y="2603975"/>
            <a:chExt cx="55450" cy="210700"/>
          </a:xfrm>
        </p:grpSpPr>
        <p:sp>
          <p:nvSpPr>
            <p:cNvPr id="408" name="Google Shape;408;p30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p30"/>
          <p:cNvGrpSpPr/>
          <p:nvPr/>
        </p:nvGrpSpPr>
        <p:grpSpPr>
          <a:xfrm rot="5400000">
            <a:off x="759157" y="4251096"/>
            <a:ext cx="288601" cy="1096693"/>
            <a:chOff x="1006700" y="2603975"/>
            <a:chExt cx="55450" cy="210700"/>
          </a:xfrm>
        </p:grpSpPr>
        <p:sp>
          <p:nvSpPr>
            <p:cNvPr id="415" name="Google Shape;415;p30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1" name="Google Shape;421;p30"/>
          <p:cNvGrpSpPr/>
          <p:nvPr/>
        </p:nvGrpSpPr>
        <p:grpSpPr>
          <a:xfrm>
            <a:off x="142093" y="220619"/>
            <a:ext cx="464268" cy="431989"/>
            <a:chOff x="827350" y="3629733"/>
            <a:chExt cx="1431600" cy="1332067"/>
          </a:xfrm>
        </p:grpSpPr>
        <p:sp>
          <p:nvSpPr>
            <p:cNvPr id="422" name="Google Shape;422;p30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5" name="Google Shape;425;p30"/>
          <p:cNvSpPr txBox="1"/>
          <p:nvPr>
            <p:ph type="title"/>
          </p:nvPr>
        </p:nvSpPr>
        <p:spPr>
          <a:xfrm rot="-1114">
            <a:off x="726775" y="3174050"/>
            <a:ext cx="27783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Abisainath</a:t>
            </a:r>
            <a:endParaRPr/>
          </a:p>
        </p:txBody>
      </p:sp>
      <p:sp>
        <p:nvSpPr>
          <p:cNvPr id="426" name="Google Shape;426;p30"/>
          <p:cNvSpPr txBox="1"/>
          <p:nvPr>
            <p:ph idx="1" type="subTitle"/>
          </p:nvPr>
        </p:nvSpPr>
        <p:spPr>
          <a:xfrm rot="371">
            <a:off x="726775" y="3982152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Backend Developer</a:t>
            </a:r>
            <a:endParaRPr/>
          </a:p>
        </p:txBody>
      </p:sp>
      <p:grpSp>
        <p:nvGrpSpPr>
          <p:cNvPr id="427" name="Google Shape;427;p30"/>
          <p:cNvGrpSpPr/>
          <p:nvPr/>
        </p:nvGrpSpPr>
        <p:grpSpPr>
          <a:xfrm rot="5400000">
            <a:off x="3502357" y="4251096"/>
            <a:ext cx="288601" cy="1096693"/>
            <a:chOff x="1006700" y="2603975"/>
            <a:chExt cx="55450" cy="210700"/>
          </a:xfrm>
        </p:grpSpPr>
        <p:sp>
          <p:nvSpPr>
            <p:cNvPr id="428" name="Google Shape;428;p30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30"/>
          <p:cNvSpPr txBox="1"/>
          <p:nvPr>
            <p:ph type="title"/>
          </p:nvPr>
        </p:nvSpPr>
        <p:spPr>
          <a:xfrm rot="-1114">
            <a:off x="3469975" y="3174050"/>
            <a:ext cx="27783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Shoib Khan Patan</a:t>
            </a:r>
            <a:endParaRPr/>
          </a:p>
        </p:txBody>
      </p:sp>
      <p:sp>
        <p:nvSpPr>
          <p:cNvPr id="435" name="Google Shape;435;p30"/>
          <p:cNvSpPr txBox="1"/>
          <p:nvPr>
            <p:ph idx="1" type="subTitle"/>
          </p:nvPr>
        </p:nvSpPr>
        <p:spPr>
          <a:xfrm rot="371">
            <a:off x="3469975" y="3982152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Backend Developer</a:t>
            </a:r>
            <a:endParaRPr/>
          </a:p>
        </p:txBody>
      </p:sp>
      <p:sp>
        <p:nvSpPr>
          <p:cNvPr id="436" name="Google Shape;436;p30"/>
          <p:cNvSpPr txBox="1"/>
          <p:nvPr>
            <p:ph type="title"/>
          </p:nvPr>
        </p:nvSpPr>
        <p:spPr>
          <a:xfrm rot="-1114">
            <a:off x="6155175" y="3174050"/>
            <a:ext cx="27783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Dhanush Kolapalli</a:t>
            </a:r>
            <a:endParaRPr/>
          </a:p>
        </p:txBody>
      </p:sp>
      <p:sp>
        <p:nvSpPr>
          <p:cNvPr id="437" name="Google Shape;437;p30"/>
          <p:cNvSpPr txBox="1"/>
          <p:nvPr>
            <p:ph idx="1" type="subTitle"/>
          </p:nvPr>
        </p:nvSpPr>
        <p:spPr>
          <a:xfrm rot="371">
            <a:off x="6155175" y="3982152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Machine Learning Engineer</a:t>
            </a:r>
            <a:endParaRPr/>
          </a:p>
        </p:txBody>
      </p:sp>
      <p:pic>
        <p:nvPicPr>
          <p:cNvPr id="438" name="Google Shape;43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3325" y="1451126"/>
            <a:ext cx="1867300" cy="171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1580" y="1458400"/>
            <a:ext cx="2286821" cy="17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20044" y="1458400"/>
            <a:ext cx="1307930" cy="17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66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Github Wikipage Link</a:t>
            </a:r>
            <a:endParaRPr/>
          </a:p>
        </p:txBody>
      </p:sp>
      <p:sp>
        <p:nvSpPr>
          <p:cNvPr id="1245" name="Google Shape;1245;p66"/>
          <p:cNvSpPr txBox="1"/>
          <p:nvPr/>
        </p:nvSpPr>
        <p:spPr>
          <a:xfrm>
            <a:off x="1336400" y="1581975"/>
            <a:ext cx="5469000" cy="20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3"/>
              </a:rPr>
              <a:t>https://github.com/htmw/2025S-Tech-Titans/wiki</a:t>
            </a:r>
            <a:endParaRPr b="0" i="0" sz="14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67"/>
          <p:cNvSpPr txBox="1"/>
          <p:nvPr>
            <p:ph type="title"/>
          </p:nvPr>
        </p:nvSpPr>
        <p:spPr>
          <a:xfrm>
            <a:off x="719100" y="1778400"/>
            <a:ext cx="77058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Application Demo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68"/>
          <p:cNvSpPr txBox="1"/>
          <p:nvPr>
            <p:ph idx="1" type="subTitle"/>
          </p:nvPr>
        </p:nvSpPr>
        <p:spPr>
          <a:xfrm>
            <a:off x="2109048" y="1553404"/>
            <a:ext cx="2315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68"/>
          <p:cNvSpPr txBox="1"/>
          <p:nvPr>
            <p:ph idx="2" type="subTitle"/>
          </p:nvPr>
        </p:nvSpPr>
        <p:spPr>
          <a:xfrm>
            <a:off x="2109047" y="1915655"/>
            <a:ext cx="23154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68"/>
          <p:cNvSpPr txBox="1"/>
          <p:nvPr>
            <p:ph idx="3" type="subTitle"/>
          </p:nvPr>
        </p:nvSpPr>
        <p:spPr>
          <a:xfrm>
            <a:off x="4708749" y="1553404"/>
            <a:ext cx="2326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68"/>
          <p:cNvSpPr txBox="1"/>
          <p:nvPr>
            <p:ph idx="4" type="subTitle"/>
          </p:nvPr>
        </p:nvSpPr>
        <p:spPr>
          <a:xfrm>
            <a:off x="4708753" y="1915655"/>
            <a:ext cx="23262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68"/>
          <p:cNvSpPr txBox="1"/>
          <p:nvPr>
            <p:ph idx="5" type="subTitle"/>
          </p:nvPr>
        </p:nvSpPr>
        <p:spPr>
          <a:xfrm>
            <a:off x="2109048" y="3102807"/>
            <a:ext cx="23133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68"/>
          <p:cNvSpPr txBox="1"/>
          <p:nvPr>
            <p:ph idx="6" type="subTitle"/>
          </p:nvPr>
        </p:nvSpPr>
        <p:spPr>
          <a:xfrm>
            <a:off x="2109047" y="3462836"/>
            <a:ext cx="23133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68"/>
          <p:cNvSpPr txBox="1"/>
          <p:nvPr>
            <p:ph idx="7" type="subTitle"/>
          </p:nvPr>
        </p:nvSpPr>
        <p:spPr>
          <a:xfrm>
            <a:off x="4708750" y="3102806"/>
            <a:ext cx="2326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68"/>
          <p:cNvSpPr txBox="1"/>
          <p:nvPr>
            <p:ph idx="8" type="subTitle"/>
          </p:nvPr>
        </p:nvSpPr>
        <p:spPr>
          <a:xfrm>
            <a:off x="4708753" y="3462836"/>
            <a:ext cx="23262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68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4" name="Google Shape;126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0" y="0"/>
            <a:ext cx="8878976" cy="499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1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1"/>
          <p:cNvSpPr txBox="1"/>
          <p:nvPr>
            <p:ph idx="6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Team Members</a:t>
            </a:r>
            <a:endParaRPr/>
          </a:p>
        </p:txBody>
      </p:sp>
      <p:grpSp>
        <p:nvGrpSpPr>
          <p:cNvPr id="447" name="Google Shape;447;p31"/>
          <p:cNvGrpSpPr/>
          <p:nvPr/>
        </p:nvGrpSpPr>
        <p:grpSpPr>
          <a:xfrm rot="5400000">
            <a:off x="759157" y="4251096"/>
            <a:ext cx="288601" cy="1096693"/>
            <a:chOff x="1006700" y="2603975"/>
            <a:chExt cx="55450" cy="210700"/>
          </a:xfrm>
        </p:grpSpPr>
        <p:sp>
          <p:nvSpPr>
            <p:cNvPr id="448" name="Google Shape;448;p31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31"/>
          <p:cNvGrpSpPr/>
          <p:nvPr/>
        </p:nvGrpSpPr>
        <p:grpSpPr>
          <a:xfrm>
            <a:off x="142093" y="220619"/>
            <a:ext cx="464268" cy="431989"/>
            <a:chOff x="827350" y="3629733"/>
            <a:chExt cx="1431600" cy="1332067"/>
          </a:xfrm>
        </p:grpSpPr>
        <p:sp>
          <p:nvSpPr>
            <p:cNvPr id="455" name="Google Shape;455;p31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8" name="Google Shape;458;p31"/>
          <p:cNvGrpSpPr/>
          <p:nvPr/>
        </p:nvGrpSpPr>
        <p:grpSpPr>
          <a:xfrm rot="5400000">
            <a:off x="3502357" y="4251096"/>
            <a:ext cx="288601" cy="1096693"/>
            <a:chOff x="1006700" y="2603975"/>
            <a:chExt cx="55450" cy="210700"/>
          </a:xfrm>
        </p:grpSpPr>
        <p:sp>
          <p:nvSpPr>
            <p:cNvPr id="459" name="Google Shape;459;p31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31"/>
          <p:cNvSpPr txBox="1"/>
          <p:nvPr>
            <p:ph type="title"/>
          </p:nvPr>
        </p:nvSpPr>
        <p:spPr>
          <a:xfrm rot="-1114">
            <a:off x="3469975" y="3174050"/>
            <a:ext cx="27783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Neelkamal Rana</a:t>
            </a:r>
            <a:endParaRPr/>
          </a:p>
        </p:txBody>
      </p:sp>
      <p:sp>
        <p:nvSpPr>
          <p:cNvPr id="466" name="Google Shape;466;p31"/>
          <p:cNvSpPr txBox="1"/>
          <p:nvPr>
            <p:ph idx="1" type="subTitle"/>
          </p:nvPr>
        </p:nvSpPr>
        <p:spPr>
          <a:xfrm rot="371">
            <a:off x="3469975" y="3982152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Full Stack Developer</a:t>
            </a:r>
            <a:endParaRPr/>
          </a:p>
        </p:txBody>
      </p:sp>
      <p:pic>
        <p:nvPicPr>
          <p:cNvPr id="467" name="Google Shape;46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0775" y="1301137"/>
            <a:ext cx="1096699" cy="194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2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2"/>
          <p:cNvSpPr txBox="1"/>
          <p:nvPr>
            <p:ph idx="6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Improvements</a:t>
            </a:r>
            <a:endParaRPr/>
          </a:p>
        </p:txBody>
      </p:sp>
      <p:grpSp>
        <p:nvGrpSpPr>
          <p:cNvPr id="474" name="Google Shape;474;p32"/>
          <p:cNvGrpSpPr/>
          <p:nvPr/>
        </p:nvGrpSpPr>
        <p:grpSpPr>
          <a:xfrm rot="5400000">
            <a:off x="8219657" y="4333871"/>
            <a:ext cx="288601" cy="1096693"/>
            <a:chOff x="1006700" y="2603975"/>
            <a:chExt cx="55450" cy="210700"/>
          </a:xfrm>
        </p:grpSpPr>
        <p:sp>
          <p:nvSpPr>
            <p:cNvPr id="475" name="Google Shape;475;p32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32"/>
          <p:cNvGrpSpPr/>
          <p:nvPr/>
        </p:nvGrpSpPr>
        <p:grpSpPr>
          <a:xfrm>
            <a:off x="541782" y="856397"/>
            <a:ext cx="820307" cy="763275"/>
            <a:chOff x="827350" y="3629733"/>
            <a:chExt cx="1431600" cy="1332067"/>
          </a:xfrm>
        </p:grpSpPr>
        <p:sp>
          <p:nvSpPr>
            <p:cNvPr id="482" name="Google Shape;482;p3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" name="Google Shape;485;p32"/>
          <p:cNvGrpSpPr/>
          <p:nvPr/>
        </p:nvGrpSpPr>
        <p:grpSpPr>
          <a:xfrm>
            <a:off x="1310019" y="324598"/>
            <a:ext cx="688313" cy="640458"/>
            <a:chOff x="827350" y="3629733"/>
            <a:chExt cx="1431600" cy="1332067"/>
          </a:xfrm>
        </p:grpSpPr>
        <p:sp>
          <p:nvSpPr>
            <p:cNvPr id="486" name="Google Shape;486;p3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" name="Google Shape;489;p32"/>
          <p:cNvGrpSpPr/>
          <p:nvPr/>
        </p:nvGrpSpPr>
        <p:grpSpPr>
          <a:xfrm>
            <a:off x="541779" y="193517"/>
            <a:ext cx="491325" cy="457165"/>
            <a:chOff x="827350" y="3629733"/>
            <a:chExt cx="1431600" cy="1332067"/>
          </a:xfrm>
        </p:grpSpPr>
        <p:sp>
          <p:nvSpPr>
            <p:cNvPr id="490" name="Google Shape;490;p3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3" name="Google Shape;493;p32"/>
          <p:cNvSpPr txBox="1"/>
          <p:nvPr/>
        </p:nvSpPr>
        <p:spPr>
          <a:xfrm>
            <a:off x="1640925" y="1450625"/>
            <a:ext cx="64197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Char char="•"/>
            </a:pPr>
            <a:r>
              <a:rPr b="0" i="0" lang="en" sz="28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Addition of Team page</a:t>
            </a:r>
            <a:endParaRPr b="0" i="0" sz="28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Char char="•"/>
            </a:pPr>
            <a:r>
              <a:rPr b="0" i="0" lang="en" sz="28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Fixing the wikipage.</a:t>
            </a:r>
            <a:endParaRPr b="0" i="0" sz="28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Char char="•"/>
            </a:pPr>
            <a:r>
              <a:rPr b="0" i="0" lang="en" sz="28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Fixing up the team agreement.</a:t>
            </a:r>
            <a:endParaRPr b="0" i="0" sz="14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3"/>
          <p:cNvSpPr/>
          <p:nvPr/>
        </p:nvSpPr>
        <p:spPr>
          <a:xfrm>
            <a:off x="970400" y="1101263"/>
            <a:ext cx="3133800" cy="1882500"/>
          </a:xfrm>
          <a:prstGeom prst="snip2DiagRect">
            <a:avLst>
              <a:gd fmla="val 0" name="adj1"/>
              <a:gd fmla="val 1107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33"/>
          <p:cNvPicPr preferRelativeResize="0"/>
          <p:nvPr/>
        </p:nvPicPr>
        <p:blipFill rotWithShape="1">
          <a:blip r:embed="rId3">
            <a:alphaModFix/>
          </a:blip>
          <a:srcRect b="0" l="0" r="28667" t="0"/>
          <a:stretch/>
        </p:blipFill>
        <p:spPr>
          <a:xfrm>
            <a:off x="4552975" y="539500"/>
            <a:ext cx="3877800" cy="4059900"/>
          </a:xfrm>
          <a:prstGeom prst="snip2DiagRect">
            <a:avLst>
              <a:gd fmla="val 0" name="adj1"/>
              <a:gd fmla="val 7153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0" name="Google Shape;500;p33"/>
          <p:cNvSpPr txBox="1"/>
          <p:nvPr>
            <p:ph type="title"/>
          </p:nvPr>
        </p:nvSpPr>
        <p:spPr>
          <a:xfrm>
            <a:off x="970400" y="1168075"/>
            <a:ext cx="31338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Description</a:t>
            </a:r>
            <a:endParaRPr/>
          </a:p>
        </p:txBody>
      </p:sp>
      <p:pic>
        <p:nvPicPr>
          <p:cNvPr id="501" name="Google Shape;501;p33"/>
          <p:cNvPicPr preferRelativeResize="0"/>
          <p:nvPr/>
        </p:nvPicPr>
        <p:blipFill rotWithShape="1">
          <a:blip r:embed="rId4">
            <a:alphaModFix amt="75000"/>
          </a:blip>
          <a:srcRect b="0" l="19106" r="0" t="4942"/>
          <a:stretch/>
        </p:blipFill>
        <p:spPr>
          <a:xfrm rot="5400000">
            <a:off x="5263637" y="509564"/>
            <a:ext cx="4580326" cy="3332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33"/>
          <p:cNvGrpSpPr/>
          <p:nvPr/>
        </p:nvGrpSpPr>
        <p:grpSpPr>
          <a:xfrm rot="5400000">
            <a:off x="2135832" y="-194504"/>
            <a:ext cx="288601" cy="1096693"/>
            <a:chOff x="1006700" y="2603975"/>
            <a:chExt cx="55450" cy="210700"/>
          </a:xfrm>
        </p:grpSpPr>
        <p:sp>
          <p:nvSpPr>
            <p:cNvPr id="503" name="Google Shape;503;p33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9" name="Google Shape;509;p33"/>
          <p:cNvGrpSpPr/>
          <p:nvPr/>
        </p:nvGrpSpPr>
        <p:grpSpPr>
          <a:xfrm>
            <a:off x="7921987" y="3917669"/>
            <a:ext cx="1017582" cy="946700"/>
            <a:chOff x="827350" y="3629733"/>
            <a:chExt cx="1431600" cy="1332067"/>
          </a:xfrm>
        </p:grpSpPr>
        <p:sp>
          <p:nvSpPr>
            <p:cNvPr id="510" name="Google Shape;510;p3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3" name="Google Shape;513;p33"/>
          <p:cNvGrpSpPr/>
          <p:nvPr/>
        </p:nvGrpSpPr>
        <p:grpSpPr>
          <a:xfrm>
            <a:off x="7379477" y="4313619"/>
            <a:ext cx="437354" cy="406680"/>
            <a:chOff x="827350" y="3629733"/>
            <a:chExt cx="1431600" cy="1332067"/>
          </a:xfrm>
        </p:grpSpPr>
        <p:sp>
          <p:nvSpPr>
            <p:cNvPr id="514" name="Google Shape;514;p3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7" name="Google Shape;517;p33"/>
          <p:cNvGrpSpPr/>
          <p:nvPr/>
        </p:nvGrpSpPr>
        <p:grpSpPr>
          <a:xfrm>
            <a:off x="8035905" y="3275506"/>
            <a:ext cx="572068" cy="532028"/>
            <a:chOff x="827350" y="3629733"/>
            <a:chExt cx="1431600" cy="1332067"/>
          </a:xfrm>
        </p:grpSpPr>
        <p:sp>
          <p:nvSpPr>
            <p:cNvPr id="518" name="Google Shape;518;p3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1" name="Google Shape;52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85450" y="498150"/>
            <a:ext cx="4224300" cy="422215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4"/>
          <p:cNvSpPr/>
          <p:nvPr/>
        </p:nvSpPr>
        <p:spPr>
          <a:xfrm>
            <a:off x="970400" y="1101263"/>
            <a:ext cx="3133800" cy="1882500"/>
          </a:xfrm>
          <a:prstGeom prst="snip2DiagRect">
            <a:avLst>
              <a:gd fmla="val 0" name="adj1"/>
              <a:gd fmla="val 1107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4"/>
          <p:cNvSpPr txBox="1"/>
          <p:nvPr>
            <p:ph type="title"/>
          </p:nvPr>
        </p:nvSpPr>
        <p:spPr>
          <a:xfrm>
            <a:off x="970400" y="1168075"/>
            <a:ext cx="31338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 Agreement</a:t>
            </a:r>
            <a:endParaRPr/>
          </a:p>
        </p:txBody>
      </p:sp>
      <p:grpSp>
        <p:nvGrpSpPr>
          <p:cNvPr id="528" name="Google Shape;528;p34"/>
          <p:cNvGrpSpPr/>
          <p:nvPr/>
        </p:nvGrpSpPr>
        <p:grpSpPr>
          <a:xfrm rot="5400000">
            <a:off x="2135832" y="-194504"/>
            <a:ext cx="288601" cy="1096693"/>
            <a:chOff x="1006700" y="2603975"/>
            <a:chExt cx="55450" cy="210700"/>
          </a:xfrm>
        </p:grpSpPr>
        <p:sp>
          <p:nvSpPr>
            <p:cNvPr id="529" name="Google Shape;529;p34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5" name="Google Shape;53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1875" y="152400"/>
            <a:ext cx="369141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5"/>
          <p:cNvSpPr/>
          <p:nvPr/>
        </p:nvSpPr>
        <p:spPr>
          <a:xfrm>
            <a:off x="4381500" y="490388"/>
            <a:ext cx="4038600" cy="9030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5"/>
          <p:cNvSpPr txBox="1"/>
          <p:nvPr>
            <p:ph type="title"/>
          </p:nvPr>
        </p:nvSpPr>
        <p:spPr>
          <a:xfrm>
            <a:off x="4381506" y="506025"/>
            <a:ext cx="40386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Persona</a:t>
            </a:r>
            <a:endParaRPr/>
          </a:p>
        </p:txBody>
      </p:sp>
      <p:sp>
        <p:nvSpPr>
          <p:cNvPr id="542" name="Google Shape;542;p35"/>
          <p:cNvSpPr txBox="1"/>
          <p:nvPr>
            <p:ph idx="1" type="body"/>
          </p:nvPr>
        </p:nvSpPr>
        <p:spPr>
          <a:xfrm>
            <a:off x="4381500" y="1462575"/>
            <a:ext cx="4038600" cy="30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27430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/>
              <a:t>Alex works at a mid-sized tech company and is well-versed in various technologies. Spends considerable time online, both professionally and personally. Aware of cybersecurity threats but seeks advanced tools to enhance personal security.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000"/>
              <a:t>Goals:</a:t>
            </a:r>
            <a:endParaRPr sz="2400"/>
          </a:p>
          <a:p>
            <a:pPr indent="-203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Char char="•"/>
            </a:pPr>
            <a:r>
              <a:rPr lang="en" sz="1000"/>
              <a:t> Protect personal and professional data from phishing and other cyber threats.</a:t>
            </a:r>
            <a:endParaRPr sz="2400"/>
          </a:p>
          <a:p>
            <a:pPr indent="-203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Char char="•"/>
            </a:pPr>
            <a:r>
              <a:rPr lang="en" sz="1000"/>
              <a:t> Stay informed about the latest cybersecurity practices.</a:t>
            </a:r>
            <a:endParaRPr sz="2400"/>
          </a:p>
          <a:p>
            <a:pPr indent="-203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Char char="•"/>
            </a:pPr>
            <a:r>
              <a:rPr lang="en" sz="1000"/>
              <a:t> Utilize AI-driven solutions for proactive threat detection.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000"/>
              <a:t>Challenges:</a:t>
            </a:r>
            <a:endParaRPr sz="2400"/>
          </a:p>
          <a:p>
            <a:pPr indent="-203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Char char="•"/>
            </a:pPr>
            <a:r>
              <a:rPr lang="en" sz="1000"/>
              <a:t>Balancing convenience with robust security measures.</a:t>
            </a:r>
            <a:endParaRPr sz="2400"/>
          </a:p>
          <a:p>
            <a:pPr indent="-203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Char char="•"/>
            </a:pPr>
            <a:r>
              <a:rPr lang="en" sz="1000"/>
              <a:t>Identifying trustworthy cybersecurity tools amidst numerous options.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800"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800"/>
          </a:p>
        </p:txBody>
      </p:sp>
      <p:pic>
        <p:nvPicPr>
          <p:cNvPr id="543" name="Google Shape;543;p35"/>
          <p:cNvPicPr preferRelativeResize="0"/>
          <p:nvPr/>
        </p:nvPicPr>
        <p:blipFill rotWithShape="1">
          <a:blip r:embed="rId3">
            <a:alphaModFix amt="75000"/>
          </a:blip>
          <a:srcRect b="0" l="17876" r="0" t="14007"/>
          <a:stretch/>
        </p:blipFill>
        <p:spPr>
          <a:xfrm rot="-5399996">
            <a:off x="-899475" y="1372301"/>
            <a:ext cx="4737352" cy="30717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4" name="Google Shape;544;p35"/>
          <p:cNvGrpSpPr/>
          <p:nvPr/>
        </p:nvGrpSpPr>
        <p:grpSpPr>
          <a:xfrm>
            <a:off x="8637582" y="3602221"/>
            <a:ext cx="288601" cy="1096693"/>
            <a:chOff x="1006700" y="2603975"/>
            <a:chExt cx="55450" cy="210700"/>
          </a:xfrm>
        </p:grpSpPr>
        <p:sp>
          <p:nvSpPr>
            <p:cNvPr id="545" name="Google Shape;545;p35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1" name="Google Shape;551;p35"/>
          <p:cNvGrpSpPr/>
          <p:nvPr/>
        </p:nvGrpSpPr>
        <p:grpSpPr>
          <a:xfrm>
            <a:off x="332772" y="288838"/>
            <a:ext cx="760896" cy="707727"/>
            <a:chOff x="827350" y="3629733"/>
            <a:chExt cx="1431600" cy="1332067"/>
          </a:xfrm>
        </p:grpSpPr>
        <p:sp>
          <p:nvSpPr>
            <p:cNvPr id="552" name="Google Shape;552;p3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5" name="Google Shape;555;p35"/>
          <p:cNvGrpSpPr/>
          <p:nvPr/>
        </p:nvGrpSpPr>
        <p:grpSpPr>
          <a:xfrm>
            <a:off x="1205430" y="449959"/>
            <a:ext cx="527545" cy="490734"/>
            <a:chOff x="827350" y="3629733"/>
            <a:chExt cx="1431600" cy="1332067"/>
          </a:xfrm>
        </p:grpSpPr>
        <p:sp>
          <p:nvSpPr>
            <p:cNvPr id="556" name="Google Shape;556;p3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9" name="Google Shape;559;p35"/>
          <p:cNvGrpSpPr/>
          <p:nvPr/>
        </p:nvGrpSpPr>
        <p:grpSpPr>
          <a:xfrm>
            <a:off x="543188" y="1131212"/>
            <a:ext cx="412158" cy="383369"/>
            <a:chOff x="827350" y="3629733"/>
            <a:chExt cx="1431600" cy="1332067"/>
          </a:xfrm>
        </p:grpSpPr>
        <p:sp>
          <p:nvSpPr>
            <p:cNvPr id="560" name="Google Shape;560;p3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3" name="Google Shape;563;p35"/>
          <p:cNvSpPr txBox="1"/>
          <p:nvPr/>
        </p:nvSpPr>
        <p:spPr>
          <a:xfrm>
            <a:off x="903990" y="3602226"/>
            <a:ext cx="299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Name: Alex Johnson</a:t>
            </a:r>
            <a:endParaRPr b="0" i="0" sz="8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Age: 32</a:t>
            </a:r>
            <a:endParaRPr b="0" i="0" sz="8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Occupation: Software Developer</a:t>
            </a:r>
            <a:endParaRPr b="0" i="0" sz="8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A screenshot of a computer&#10;&#10;Description automatically generated" id="564" name="Google Shape;564;p35"/>
          <p:cNvPicPr preferRelativeResize="0"/>
          <p:nvPr/>
        </p:nvPicPr>
        <p:blipFill rotWithShape="1">
          <a:blip r:embed="rId4">
            <a:alphaModFix/>
          </a:blip>
          <a:srcRect b="8968" l="34832" r="32411" t="29845"/>
          <a:stretch/>
        </p:blipFill>
        <p:spPr>
          <a:xfrm>
            <a:off x="904000" y="996575"/>
            <a:ext cx="2519624" cy="26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yber-Futuristic AI Technology Thesis Defense by Slidesgo">
  <a:themeElements>
    <a:clrScheme name="Simple Light">
      <a:dk1>
        <a:srgbClr val="031126"/>
      </a:dk1>
      <a:lt1>
        <a:srgbClr val="FFFFFF"/>
      </a:lt1>
      <a:dk2>
        <a:srgbClr val="10355F"/>
      </a:dk2>
      <a:lt2>
        <a:srgbClr val="3B8794"/>
      </a:lt2>
      <a:accent1>
        <a:srgbClr val="51AF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